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41"/>
  </p:handoutMasterIdLst>
  <p:sldIdLst>
    <p:sldId id="256" r:id="rId3"/>
    <p:sldId id="257" r:id="rId4"/>
    <p:sldId id="280" r:id="rId5"/>
    <p:sldId id="281" r:id="rId6"/>
    <p:sldId id="282" r:id="rId7"/>
    <p:sldId id="283" r:id="rId8"/>
    <p:sldId id="284" r:id="rId9"/>
    <p:sldId id="285" r:id="rId11"/>
    <p:sldId id="262" r:id="rId12"/>
    <p:sldId id="263" r:id="rId13"/>
    <p:sldId id="286" r:id="rId14"/>
    <p:sldId id="287" r:id="rId15"/>
    <p:sldId id="288" r:id="rId16"/>
    <p:sldId id="289" r:id="rId17"/>
    <p:sldId id="290" r:id="rId18"/>
    <p:sldId id="291" r:id="rId19"/>
    <p:sldId id="292" r:id="rId20"/>
    <p:sldId id="300" r:id="rId21"/>
    <p:sldId id="264" r:id="rId22"/>
    <p:sldId id="265" r:id="rId23"/>
    <p:sldId id="301" r:id="rId24"/>
    <p:sldId id="302" r:id="rId25"/>
    <p:sldId id="303" r:id="rId26"/>
    <p:sldId id="269" r:id="rId27"/>
    <p:sldId id="304" r:id="rId28"/>
    <p:sldId id="305" r:id="rId29"/>
    <p:sldId id="306" r:id="rId30"/>
    <p:sldId id="307" r:id="rId31"/>
    <p:sldId id="308" r:id="rId32"/>
    <p:sldId id="272" r:id="rId33"/>
    <p:sldId id="274" r:id="rId34"/>
    <p:sldId id="275" r:id="rId35"/>
    <p:sldId id="277" r:id="rId36"/>
    <p:sldId id="310" r:id="rId37"/>
    <p:sldId id="311" r:id="rId38"/>
    <p:sldId id="312" r:id="rId39"/>
    <p:sldId id="31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00" d="100"/>
        <a:sy n="100" d="100"/>
      </p:scale>
      <p:origin x="0" y="0"/>
    </p:cViewPr>
  </p:notesTextViewPr>
  <p:notesViewPr>
    <p:cSldViewPr>
      <p:cViewPr varScale="1">
        <p:scale>
          <a:sx n="62" d="100"/>
          <a:sy n="62" d="100"/>
        </p:scale>
        <p:origin x="-26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3FEA0B-E5CE-4E1F-8289-27BEC3842D27}"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942EC0-4895-406C-A446-4947E26BEA4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B18EC1-8CB3-4859-B814-ABAF3CF15F4D}"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2C625E-D5A9-4C29-BC90-77EE2DF0860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8D339-8662-46A4-9F3C-5C5B949F197B}" type="slidenum">
              <a:rPr lang="en-US" smtClean="0">
                <a:solidFill>
                  <a:prstClr val="black"/>
                </a:solidFill>
              </a:rPr>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C625E-D5A9-4C29-BC90-77EE2DF0860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FD0EB85A-3B95-4109-BB0B-FF1704C44C96}" type="datetimeFigureOut">
              <a:rPr lang="en-US" smtClean="0"/>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EB85A-3B95-4109-BB0B-FF1704C44C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0EB85A-3B95-4109-BB0B-FF1704C44C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D0EB85A-3B95-4109-BB0B-FF1704C44C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D0EB85A-3B95-4109-BB0B-FF1704C44C96}" type="datetimeFigureOut">
              <a:rPr lang="en-US" smtClean="0"/>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FD0EB85A-3B95-4109-BB0B-FF1704C44C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7" name="Date Placeholder 6"/>
          <p:cNvSpPr>
            <a:spLocks noGrp="1"/>
          </p:cNvSpPr>
          <p:nvPr>
            <p:ph type="dt" sz="half" idx="10"/>
          </p:nvPr>
        </p:nvSpPr>
        <p:spPr/>
        <p:txBody>
          <a:bodyPr/>
          <a:lstStyle/>
          <a:p>
            <a:fld id="{FD0EB85A-3B95-4109-BB0B-FF1704C44C96}" type="datetimeFigureOut">
              <a:rPr lang="en-US" smtClean="0"/>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D0EB85A-3B95-4109-BB0B-FF1704C44C9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FD0EB85A-3B95-4109-BB0B-FF1704C44C9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399AF923-E854-4731-B958-8D69915DB91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FD0EB85A-3B95-4109-BB0B-FF1704C44C96}" type="datetimeFigureOut">
              <a:rPr lang="en-US" smtClean="0"/>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399AF923-E854-4731-B958-8D69915DB911}" type="slidenum">
              <a:rPr lang="en-US" smtClean="0">
                <a:solidFill>
                  <a:srgbClr val="969696">
                    <a:shade val="75000"/>
                  </a:srgbClr>
                </a:solidFill>
              </a:rPr>
            </a:fld>
            <a:endParaRPr lang="en-US">
              <a:solidFill>
                <a:srgbClr val="969696">
                  <a:shade val="75000"/>
                </a:srgbClr>
              </a:solidFill>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FD0EB85A-3B95-4109-BB0B-FF1704C44C96}" type="datetimeFigureOut">
              <a:rPr lang="en-US" smtClean="0"/>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panose="05020102010507070707"/>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panose="05000000000000000000"/>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panose="05000000000000000000"/>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image" Target="../media/image35.jpeg"/><Relationship Id="rId7" Type="http://schemas.openxmlformats.org/officeDocument/2006/relationships/image" Target="../media/image34.jpeg"/><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5" Type="http://schemas.openxmlformats.org/officeDocument/2006/relationships/slideLayout" Target="../slideLayouts/slideLayout1.xml"/><Relationship Id="rId14" Type="http://schemas.openxmlformats.org/officeDocument/2006/relationships/image" Target="../media/image41.jpeg"/><Relationship Id="rId13" Type="http://schemas.openxmlformats.org/officeDocument/2006/relationships/image" Target="../media/image40.jpeg"/><Relationship Id="rId12" Type="http://schemas.openxmlformats.org/officeDocument/2006/relationships/image" Target="../media/image39.jpeg"/><Relationship Id="rId11" Type="http://schemas.openxmlformats.org/officeDocument/2006/relationships/image" Target="../media/image38.jpeg"/><Relationship Id="rId10" Type="http://schemas.openxmlformats.org/officeDocument/2006/relationships/image" Target="../media/image37.jpe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1" Type="http://schemas.openxmlformats.org/officeDocument/2006/relationships/slideLayout" Target="../slideLayouts/slideLayout1.xml"/><Relationship Id="rId10" Type="http://schemas.openxmlformats.org/officeDocument/2006/relationships/image" Target="../media/image16.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3" name="TextBox 1"/>
          <p:cNvSpPr txBox="1"/>
          <p:nvPr/>
        </p:nvSpPr>
        <p:spPr>
          <a:xfrm>
            <a:off x="8902700" y="6604000"/>
            <a:ext cx="508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1</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2565400" y="1638300"/>
            <a:ext cx="4229100" cy="1054100"/>
          </a:xfrm>
          <a:prstGeom prst="rect">
            <a:avLst/>
          </a:prstGeom>
          <a:noFill/>
        </p:spPr>
        <p:txBody>
          <a:bodyPr wrap="none" lIns="0" tIns="0" rIns="0" rtlCol="0">
            <a:spAutoFit/>
          </a:bodyPr>
          <a:lstStyle/>
          <a:p>
            <a:pPr>
              <a:lnSpc>
                <a:spcPts val="3500"/>
              </a:lnSpc>
              <a:tabLst>
                <a:tab pos="177800" algn="l"/>
              </a:tabLst>
            </a:pPr>
            <a:r>
              <a:rPr lang="en-US" altLang="zh-CN" sz="4000" b="1" dirty="0" smtClean="0">
                <a:solidFill>
                  <a:srgbClr val="000000"/>
                </a:solidFill>
                <a:latin typeface="Times New Roman" panose="02020603050405020304" pitchFamily="18" charset="0"/>
                <a:cs typeface="Times New Roman" panose="02020603050405020304" pitchFamily="18" charset="0"/>
              </a:rPr>
              <a:t>The</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000000"/>
                </a:solidFill>
                <a:latin typeface="Times New Roman" panose="02020603050405020304" pitchFamily="18" charset="0"/>
                <a:cs typeface="Times New Roman" panose="02020603050405020304" pitchFamily="18" charset="0"/>
              </a:rPr>
              <a:t>Foundations</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000000"/>
                </a:solidFill>
                <a:latin typeface="Times New Roman" panose="02020603050405020304" pitchFamily="18" charset="0"/>
                <a:cs typeface="Times New Roman" panose="02020603050405020304" pitchFamily="18" charset="0"/>
              </a:rPr>
              <a:t>of</a:t>
            </a:r>
            <a:endParaRPr lang="en-US" altLang="zh-CN" sz="4000" b="1" dirty="0" smtClean="0">
              <a:solidFill>
                <a:srgbClr val="0000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700"/>
              </a:lnSpc>
              <a:tabLst>
                <a:tab pos="177800" algn="l"/>
              </a:tabLst>
            </a:pPr>
            <a:r>
              <a:rPr lang="en-US" altLang="zh-CN" dirty="0" smtClean="0"/>
              <a:t>	</a:t>
            </a:r>
            <a:r>
              <a:rPr lang="en-US" altLang="zh-CN" sz="3995" b="1" dirty="0" smtClean="0">
                <a:solidFill>
                  <a:srgbClr val="000000"/>
                </a:solidFill>
                <a:latin typeface="Times New Roman" panose="02020603050405020304" pitchFamily="18" charset="0"/>
                <a:cs typeface="Times New Roman" panose="02020603050405020304" pitchFamily="18" charset="0"/>
              </a:rPr>
              <a:t>Entrepreneurship</a:t>
            </a:r>
            <a:endParaRPr lang="en-US" altLang="zh-CN" sz="3995" b="1"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00200" y="76200"/>
            <a:ext cx="6781800" cy="1143000"/>
          </a:xfrm>
          <a:custGeom>
            <a:avLst/>
            <a:gdLst>
              <a:gd name="connsiteX0" fmla="*/ 0 w 6781800"/>
              <a:gd name="connsiteY0" fmla="*/ 1143000 h 1143000"/>
              <a:gd name="connsiteX1" fmla="*/ 6781800 w 6781800"/>
              <a:gd name="connsiteY1" fmla="*/ 1143000 h 1143000"/>
              <a:gd name="connsiteX2" fmla="*/ 6781800 w 6781800"/>
              <a:gd name="connsiteY2" fmla="*/ 0 h 1143000"/>
              <a:gd name="connsiteX3" fmla="*/ 0 w 6781800"/>
              <a:gd name="connsiteY3" fmla="*/ 0 h 1143000"/>
              <a:gd name="connsiteX4" fmla="*/ 0 w 6781800"/>
              <a:gd name="connsiteY4" fmla="*/ 114300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81800" h="1143000">
                <a:moveTo>
                  <a:pt x="0" y="1143000"/>
                </a:moveTo>
                <a:lnTo>
                  <a:pt x="6781800" y="1143000"/>
                </a:lnTo>
                <a:lnTo>
                  <a:pt x="6781800" y="0"/>
                </a:lnTo>
                <a:lnTo>
                  <a:pt x="0" y="0"/>
                </a:lnTo>
                <a:lnTo>
                  <a:pt x="0" y="1143000"/>
                </a:lnTo>
              </a:path>
            </a:pathLst>
          </a:custGeom>
          <a:solidFill>
            <a:srgbClr val="3365F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273300" y="0"/>
            <a:ext cx="5626100" cy="13208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139700" y="1955800"/>
            <a:ext cx="8826500" cy="43180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8902700" y="6604000"/>
            <a:ext cx="508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8</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3539612" y="7368649"/>
            <a:ext cx="2226187" cy="251351"/>
          </a:xfrm>
          <a:prstGeom prst="rect">
            <a:avLst/>
          </a:prstGeom>
          <a:noFill/>
        </p:spPr>
        <p:txBody>
          <a:bodyPr wrap="square" lIns="0" tIns="0" rIns="0" rtlCol="0">
            <a:spAutoFit/>
          </a:bodyPr>
          <a:lstStyle/>
          <a:p>
            <a:pPr>
              <a:lnSpc>
                <a:spcPts val="800"/>
              </a:lnSpc>
            </a:pPr>
            <a:r>
              <a:rPr lang="en-US" altLang="zh-CN" sz="900" dirty="0" smtClean="0">
                <a:solidFill>
                  <a:srgbClr val="FFFFFF"/>
                </a:solidFill>
                <a:latin typeface="Times New Roman" panose="02020603050405020304" pitchFamily="18" charset="0"/>
                <a:cs typeface="Times New Roman" panose="02020603050405020304" pitchFamily="18" charset="0"/>
              </a:rPr>
              <a:t>Copyright</a:t>
            </a:r>
            <a:r>
              <a:rPr lang="en-US" altLang="zh-CN" sz="900" dirty="0" smtClean="0">
                <a:latin typeface="Times New Roman" panose="02020603050405020304" pitchFamily="18" charset="0"/>
                <a:cs typeface="Times New Roman" panose="02020603050405020304" pitchFamily="18" charset="0"/>
              </a:rPr>
              <a:t> </a:t>
            </a:r>
            <a:r>
              <a:rPr lang="en-US" altLang="zh-CN" sz="900" dirty="0" smtClean="0">
                <a:solidFill>
                  <a:srgbClr val="FFFFFF"/>
                </a:solidFill>
                <a:latin typeface="Times New Roman" panose="02020603050405020304" pitchFamily="18" charset="0"/>
                <a:cs typeface="Times New Roman" panose="02020603050405020304" pitchFamily="18" charset="0"/>
              </a:rPr>
              <a:t>2002</a:t>
            </a:r>
            <a:r>
              <a:rPr lang="en-US" altLang="zh-CN" sz="900" dirty="0" smtClean="0">
                <a:latin typeface="Times New Roman" panose="02020603050405020304" pitchFamily="18" charset="0"/>
                <a:cs typeface="Times New Roman" panose="02020603050405020304" pitchFamily="18" charset="0"/>
              </a:rPr>
              <a:t> </a:t>
            </a:r>
            <a:r>
              <a:rPr lang="en-US" altLang="zh-CN" sz="900" dirty="0" smtClean="0">
                <a:solidFill>
                  <a:srgbClr val="FFFFFF"/>
                </a:solidFill>
                <a:latin typeface="Times New Roman" panose="02020603050405020304" pitchFamily="18" charset="0"/>
                <a:cs typeface="Times New Roman" panose="02020603050405020304" pitchFamily="18" charset="0"/>
              </a:rPr>
              <a:t>Prentice</a:t>
            </a:r>
            <a:r>
              <a:rPr lang="en-US" altLang="zh-CN" sz="900" dirty="0" smtClean="0">
                <a:latin typeface="Times New Roman" panose="02020603050405020304" pitchFamily="18" charset="0"/>
                <a:cs typeface="Times New Roman" panose="02020603050405020304" pitchFamily="18" charset="0"/>
              </a:rPr>
              <a:t> </a:t>
            </a:r>
            <a:r>
              <a:rPr lang="en-US" altLang="zh-CN" sz="900" dirty="0" smtClean="0">
                <a:solidFill>
                  <a:srgbClr val="FFFFFF"/>
                </a:solidFill>
                <a:latin typeface="Times New Roman" panose="02020603050405020304" pitchFamily="18" charset="0"/>
                <a:cs typeface="Times New Roman" panose="02020603050405020304" pitchFamily="18" charset="0"/>
              </a:rPr>
              <a:t>Hall</a:t>
            </a:r>
            <a:r>
              <a:rPr lang="en-US" altLang="zh-CN" sz="900" dirty="0" smtClean="0">
                <a:latin typeface="Times New Roman" panose="02020603050405020304" pitchFamily="18" charset="0"/>
                <a:cs typeface="Times New Roman" panose="02020603050405020304" pitchFamily="18" charset="0"/>
              </a:rPr>
              <a:t> </a:t>
            </a:r>
            <a:r>
              <a:rPr lang="en-US" altLang="zh-CN" sz="900" dirty="0" smtClean="0">
                <a:solidFill>
                  <a:srgbClr val="FFFFFF"/>
                </a:solidFill>
                <a:latin typeface="Times New Roman" panose="02020603050405020304" pitchFamily="18" charset="0"/>
                <a:cs typeface="Times New Roman" panose="02020603050405020304" pitchFamily="18" charset="0"/>
              </a:rPr>
              <a:t>Publishing</a:t>
            </a:r>
            <a:r>
              <a:rPr lang="en-US" altLang="zh-CN" sz="900" dirty="0" smtClean="0">
                <a:latin typeface="Times New Roman" panose="02020603050405020304" pitchFamily="18" charset="0"/>
                <a:cs typeface="Times New Roman" panose="02020603050405020304" pitchFamily="18" charset="0"/>
              </a:rPr>
              <a:t> </a:t>
            </a:r>
            <a:r>
              <a:rPr lang="en-US" altLang="zh-CN" sz="900" dirty="0" smtClean="0">
                <a:solidFill>
                  <a:srgbClr val="FFFFFF"/>
                </a:solidFill>
                <a:latin typeface="Times New Roman" panose="02020603050405020304" pitchFamily="18" charset="0"/>
                <a:cs typeface="Times New Roman" panose="02020603050405020304" pitchFamily="18" charset="0"/>
              </a:rPr>
              <a:t>Company</a:t>
            </a:r>
            <a:endParaRPr lang="en-US" altLang="zh-CN" sz="900" dirty="0" smtClean="0">
              <a:solidFill>
                <a:srgbClr val="FFFFFF"/>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279400" y="2413000"/>
            <a:ext cx="1549400" cy="812800"/>
          </a:xfrm>
          <a:prstGeom prst="rect">
            <a:avLst/>
          </a:prstGeom>
          <a:noFill/>
        </p:spPr>
        <p:txBody>
          <a:bodyPr wrap="none" lIns="0" tIns="0" rIns="0" rtlCol="0">
            <a:spAutoFit/>
          </a:bodyPr>
          <a:lstStyle/>
          <a:p>
            <a:pPr>
              <a:lnSpc>
                <a:spcPts val="1600"/>
              </a:lnSpc>
              <a:tabLst>
                <a:tab pos="114300" algn="l"/>
                <a:tab pos="393700" algn="l"/>
              </a:tabLst>
            </a:pPr>
            <a:r>
              <a:rPr lang="en-US" altLang="zh-CN" dirty="0" smtClean="0"/>
              <a:t>	</a:t>
            </a:r>
            <a:r>
              <a:rPr lang="en-US" altLang="zh-CN" sz="1800" dirty="0" smtClean="0">
                <a:solidFill>
                  <a:srgbClr val="005048"/>
                </a:solidFill>
                <a:latin typeface="Times New Roman" panose="02020603050405020304" pitchFamily="18" charset="0"/>
                <a:cs typeface="Times New Roman" panose="02020603050405020304" pitchFamily="18" charset="0"/>
              </a:rPr>
              <a:t>Exploring</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005048"/>
                </a:solidFill>
                <a:latin typeface="Times New Roman" panose="02020603050405020304" pitchFamily="18" charset="0"/>
                <a:cs typeface="Times New Roman" panose="02020603050405020304" pitchFamily="18" charset="0"/>
              </a:rPr>
              <a:t>the</a:t>
            </a:r>
            <a:endParaRPr lang="en-US" altLang="zh-CN" sz="1800" dirty="0" smtClean="0">
              <a:solidFill>
                <a:srgbClr val="005048"/>
              </a:solidFill>
              <a:latin typeface="Times New Roman" panose="02020603050405020304" pitchFamily="18" charset="0"/>
              <a:cs typeface="Times New Roman" panose="02020603050405020304" pitchFamily="18" charset="0"/>
            </a:endParaRPr>
          </a:p>
          <a:p>
            <a:pPr>
              <a:lnSpc>
                <a:spcPts val="2300"/>
              </a:lnSpc>
              <a:tabLst>
                <a:tab pos="114300" algn="l"/>
                <a:tab pos="393700" algn="l"/>
              </a:tabLst>
            </a:pPr>
            <a:r>
              <a:rPr lang="en-US" altLang="zh-CN" sz="1800" dirty="0" smtClean="0">
                <a:solidFill>
                  <a:srgbClr val="005048"/>
                </a:solidFill>
                <a:latin typeface="Times New Roman" panose="02020603050405020304" pitchFamily="18" charset="0"/>
                <a:cs typeface="Times New Roman" panose="02020603050405020304" pitchFamily="18" charset="0"/>
              </a:rPr>
              <a:t>Entrepreneurial</a:t>
            </a:r>
            <a:endParaRPr lang="en-US" altLang="zh-CN" sz="1800" dirty="0" smtClean="0">
              <a:solidFill>
                <a:srgbClr val="005048"/>
              </a:solidFill>
              <a:latin typeface="Times New Roman" panose="02020603050405020304" pitchFamily="18" charset="0"/>
              <a:cs typeface="Times New Roman" panose="02020603050405020304" pitchFamily="18" charset="0"/>
            </a:endParaRPr>
          </a:p>
          <a:p>
            <a:pPr>
              <a:lnSpc>
                <a:spcPts val="2300"/>
              </a:lnSpc>
              <a:tabLst>
                <a:tab pos="114300" algn="l"/>
                <a:tab pos="393700" algn="l"/>
              </a:tabLst>
            </a:pPr>
            <a:r>
              <a:rPr lang="en-US" altLang="zh-CN" dirty="0" smtClean="0"/>
              <a:t>		</a:t>
            </a:r>
            <a:r>
              <a:rPr lang="en-US" altLang="zh-CN" sz="1800" dirty="0" smtClean="0">
                <a:solidFill>
                  <a:srgbClr val="005048"/>
                </a:solidFill>
                <a:latin typeface="Times New Roman" panose="02020603050405020304" pitchFamily="18" charset="0"/>
                <a:cs typeface="Times New Roman" panose="02020603050405020304" pitchFamily="18" charset="0"/>
              </a:rPr>
              <a:t>Context</a:t>
            </a:r>
            <a:endParaRPr lang="en-US" altLang="zh-CN" sz="1800" dirty="0" smtClean="0">
              <a:solidFill>
                <a:srgbClr val="005048"/>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2755900" y="2311400"/>
            <a:ext cx="2235200" cy="723900"/>
          </a:xfrm>
          <a:prstGeom prst="rect">
            <a:avLst/>
          </a:prstGeom>
          <a:noFill/>
        </p:spPr>
        <p:txBody>
          <a:bodyPr wrap="none" lIns="0" tIns="0" rIns="0" rtlCol="0">
            <a:spAutoFit/>
          </a:bodyPr>
          <a:lstStyle/>
          <a:p>
            <a:pPr>
              <a:lnSpc>
                <a:spcPts val="1400"/>
              </a:lnSpc>
              <a:tabLst>
                <a:tab pos="609600" algn="l"/>
              </a:tabLst>
            </a:pPr>
            <a:r>
              <a:rPr lang="en-US" altLang="zh-CN" dirty="0" smtClean="0"/>
              <a:t>	</a:t>
            </a:r>
            <a:r>
              <a:rPr lang="en-US" altLang="zh-CN" sz="1595" b="1" dirty="0" smtClean="0">
                <a:solidFill>
                  <a:srgbClr val="005048"/>
                </a:solidFill>
                <a:latin typeface="Times New Roman" panose="02020603050405020304" pitchFamily="18" charset="0"/>
                <a:cs typeface="Times New Roman" panose="02020603050405020304" pitchFamily="18" charset="0"/>
              </a:rPr>
              <a:t>Identifying</a:t>
            </a:r>
            <a:endParaRPr lang="en-US" altLang="zh-CN" sz="1595" b="1" dirty="0" smtClean="0">
              <a:solidFill>
                <a:srgbClr val="005048"/>
              </a:solidFill>
              <a:latin typeface="Times New Roman" panose="02020603050405020304" pitchFamily="18" charset="0"/>
              <a:cs typeface="Times New Roman" panose="02020603050405020304" pitchFamily="18" charset="0"/>
            </a:endParaRPr>
          </a:p>
          <a:p>
            <a:pPr>
              <a:lnSpc>
                <a:spcPts val="2100"/>
              </a:lnSpc>
              <a:tabLst>
                <a:tab pos="609600" algn="l"/>
              </a:tabLst>
            </a:pPr>
            <a:r>
              <a:rPr lang="en-US" altLang="zh-CN" sz="1595" b="1" dirty="0" smtClean="0">
                <a:solidFill>
                  <a:srgbClr val="005048"/>
                </a:solidFill>
                <a:latin typeface="Times New Roman" panose="02020603050405020304" pitchFamily="18" charset="0"/>
                <a:cs typeface="Times New Roman" panose="02020603050405020304" pitchFamily="18" charset="0"/>
              </a:rPr>
              <a:t>Opportunities/Possible</a:t>
            </a:r>
            <a:endParaRPr lang="en-US" altLang="zh-CN" sz="1595" b="1" dirty="0" smtClean="0">
              <a:solidFill>
                <a:srgbClr val="005048"/>
              </a:solidFill>
              <a:latin typeface="Times New Roman" panose="02020603050405020304" pitchFamily="18" charset="0"/>
              <a:cs typeface="Times New Roman" panose="02020603050405020304" pitchFamily="18" charset="0"/>
            </a:endParaRPr>
          </a:p>
          <a:p>
            <a:pPr>
              <a:lnSpc>
                <a:spcPts val="2100"/>
              </a:lnSpc>
              <a:tabLst>
                <a:tab pos="609600" algn="l"/>
              </a:tabLst>
            </a:pPr>
            <a:r>
              <a:rPr lang="en-US" altLang="zh-CN" sz="1595" b="1" dirty="0" smtClean="0">
                <a:solidFill>
                  <a:srgbClr val="005048"/>
                </a:solidFill>
                <a:latin typeface="Times New Roman" panose="02020603050405020304" pitchFamily="18" charset="0"/>
                <a:cs typeface="Times New Roman" panose="02020603050405020304" pitchFamily="18" charset="0"/>
              </a:rPr>
              <a:t>Competitive</a:t>
            </a:r>
            <a:r>
              <a:rPr lang="en-US" altLang="zh-CN" sz="1595" dirty="0" smtClean="0">
                <a:latin typeface="Times New Roman" panose="02020603050405020304" pitchFamily="18" charset="0"/>
                <a:cs typeface="Times New Roman" panose="02020603050405020304" pitchFamily="18" charset="0"/>
              </a:rPr>
              <a:t> </a:t>
            </a:r>
            <a:r>
              <a:rPr lang="en-US" altLang="zh-CN" sz="1595" b="1" dirty="0" smtClean="0">
                <a:solidFill>
                  <a:srgbClr val="005048"/>
                </a:solidFill>
                <a:latin typeface="Times New Roman" panose="02020603050405020304" pitchFamily="18" charset="0"/>
                <a:cs typeface="Times New Roman" panose="02020603050405020304" pitchFamily="18" charset="0"/>
              </a:rPr>
              <a:t>Advantage</a:t>
            </a:r>
            <a:endParaRPr lang="en-US" altLang="zh-CN" sz="1595" b="1" dirty="0" smtClean="0">
              <a:solidFill>
                <a:srgbClr val="005048"/>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2590800" y="241300"/>
            <a:ext cx="5207000" cy="2108200"/>
          </a:xfrm>
          <a:prstGeom prst="rect">
            <a:avLst/>
          </a:prstGeom>
          <a:noFill/>
        </p:spPr>
        <p:txBody>
          <a:bodyPr wrap="none" lIns="0" tIns="0" rIns="0" rtlCol="0">
            <a:spAutoFit/>
          </a:bodyPr>
          <a:lstStyle/>
          <a:p>
            <a:pPr>
              <a:lnSpc>
                <a:spcPts val="3600"/>
              </a:lnSpc>
              <a:tabLst>
                <a:tab pos="1409700" algn="l"/>
                <a:tab pos="3365500" algn="l"/>
              </a:tabLst>
            </a:pPr>
            <a:r>
              <a:rPr lang="en-US" altLang="zh-CN" sz="3995" b="1" dirty="0" smtClean="0">
                <a:solidFill>
                  <a:srgbClr val="FAFD00"/>
                </a:solidFill>
                <a:latin typeface="Times New Roman" panose="02020603050405020304" pitchFamily="18" charset="0"/>
                <a:cs typeface="Times New Roman" panose="02020603050405020304" pitchFamily="18" charset="0"/>
              </a:rPr>
              <a:t>The</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Entrepreneurial</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800"/>
              </a:lnSpc>
              <a:tabLst>
                <a:tab pos="1409700" algn="l"/>
                <a:tab pos="3365500" algn="l"/>
              </a:tabLst>
            </a:pPr>
            <a:r>
              <a:rPr lang="en-US" altLang="zh-CN" dirty="0" smtClean="0"/>
              <a:t>	</a:t>
            </a:r>
            <a:r>
              <a:rPr lang="en-US" altLang="zh-CN" sz="3995" b="1" dirty="0" smtClean="0">
                <a:solidFill>
                  <a:srgbClr val="FAFD00"/>
                </a:solidFill>
                <a:latin typeface="Times New Roman" panose="02020603050405020304" pitchFamily="18" charset="0"/>
                <a:cs typeface="Times New Roman" panose="02020603050405020304" pitchFamily="18" charset="0"/>
              </a:rPr>
              <a:t>Process</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tab pos="1409700" algn="l"/>
                <a:tab pos="3365500" algn="l"/>
              </a:tabLst>
            </a:pPr>
            <a:r>
              <a:rPr lang="en-US" altLang="zh-CN" dirty="0" smtClean="0"/>
              <a:t>		</a:t>
            </a:r>
            <a:r>
              <a:rPr lang="en-US" altLang="zh-CN" sz="1600" u="sng" dirty="0" smtClean="0">
                <a:solidFill>
                  <a:srgbClr val="FFFFFF"/>
                </a:solidFill>
                <a:latin typeface="Times New Roman" panose="02020603050405020304" pitchFamily="18" charset="0"/>
                <a:cs typeface="Times New Roman" panose="02020603050405020304" pitchFamily="18" charset="0"/>
              </a:rPr>
              <a:t>Starting the Venture:</a:t>
            </a:r>
            <a:endParaRPr lang="en-US" altLang="zh-CN" sz="1600" u="sng" dirty="0" smtClean="0">
              <a:solidFill>
                <a:srgbClr val="FFFFFF"/>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6413500" y="2489200"/>
            <a:ext cx="127000" cy="1181100"/>
          </a:xfrm>
          <a:prstGeom prst="rect">
            <a:avLst/>
          </a:prstGeom>
          <a:noFill/>
        </p:spPr>
        <p:txBody>
          <a:bodyPr wrap="none" lIns="0" tIns="0" rIns="0" rtlCol="0">
            <a:spAutoFit/>
          </a:bodyPr>
          <a:lstStyle/>
          <a:p>
            <a:pPr>
              <a:lnSpc>
                <a:spcPts val="1300"/>
              </a:lnSpc>
            </a:pP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600"/>
              </a:lnSpc>
            </a:pP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600"/>
              </a:lnSpc>
            </a:pP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600"/>
              </a:lnSpc>
            </a:pP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p:txBody>
      </p:sp>
      <p:sp>
        <p:nvSpPr>
          <p:cNvPr id="12" name="TextBox 1"/>
          <p:cNvSpPr txBox="1"/>
          <p:nvPr/>
        </p:nvSpPr>
        <p:spPr>
          <a:xfrm>
            <a:off x="6692900" y="2476500"/>
            <a:ext cx="2095500" cy="1206500"/>
          </a:xfrm>
          <a:prstGeom prst="rect">
            <a:avLst/>
          </a:prstGeom>
          <a:noFill/>
        </p:spPr>
        <p:txBody>
          <a:bodyPr wrap="none" lIns="0" tIns="0" rIns="0" rtlCol="0">
            <a:spAutoFit/>
          </a:bodyPr>
          <a:lstStyle/>
          <a:p>
            <a:pPr>
              <a:lnSpc>
                <a:spcPts val="1400"/>
              </a:lnSpc>
            </a:pPr>
            <a:r>
              <a:rPr lang="en-US" altLang="zh-CN" sz="1595" dirty="0" smtClean="0">
                <a:solidFill>
                  <a:srgbClr val="FFFFFF"/>
                </a:solidFill>
                <a:latin typeface="Times New Roman" panose="02020603050405020304" pitchFamily="18" charset="0"/>
                <a:cs typeface="Times New Roman" panose="02020603050405020304" pitchFamily="18" charset="0"/>
              </a:rPr>
              <a:t>Researching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Feasibility</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600"/>
              </a:lnSpc>
            </a:pPr>
            <a:r>
              <a:rPr lang="en-US" altLang="zh-CN" sz="1595" dirty="0" smtClean="0">
                <a:solidFill>
                  <a:srgbClr val="FFFFFF"/>
                </a:solidFill>
                <a:latin typeface="Times New Roman" panose="02020603050405020304" pitchFamily="18" charset="0"/>
                <a:cs typeface="Times New Roman" panose="02020603050405020304" pitchFamily="18" charset="0"/>
              </a:rPr>
              <a:t>Planning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the</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Venture</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600"/>
              </a:lnSpc>
            </a:pPr>
            <a:r>
              <a:rPr lang="en-US" altLang="zh-CN" sz="1595" dirty="0" smtClean="0">
                <a:solidFill>
                  <a:srgbClr val="FFFFFF"/>
                </a:solidFill>
                <a:latin typeface="Times New Roman" panose="02020603050405020304" pitchFamily="18" charset="0"/>
                <a:cs typeface="Times New Roman" panose="02020603050405020304" pitchFamily="18" charset="0"/>
              </a:rPr>
              <a:t>Organizing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the</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Venture</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600"/>
              </a:lnSpc>
            </a:pPr>
            <a:r>
              <a:rPr lang="en-US" altLang="zh-CN" sz="1595" dirty="0" smtClean="0">
                <a:solidFill>
                  <a:srgbClr val="FFFFFF"/>
                </a:solidFill>
                <a:latin typeface="Times New Roman" panose="02020603050405020304" pitchFamily="18" charset="0"/>
                <a:cs typeface="Times New Roman" panose="02020603050405020304" pitchFamily="18" charset="0"/>
              </a:rPr>
              <a:t>Launching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the</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Venture</a:t>
            </a:r>
            <a:endParaRPr lang="en-US" altLang="zh-CN" sz="1595" dirty="0" smtClean="0">
              <a:solidFill>
                <a:srgbClr val="FFFFFF"/>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5956300" y="4533900"/>
            <a:ext cx="2628900" cy="1549400"/>
          </a:xfrm>
          <a:prstGeom prst="rect">
            <a:avLst/>
          </a:prstGeom>
          <a:noFill/>
        </p:spPr>
        <p:txBody>
          <a:bodyPr wrap="none" lIns="0" tIns="0" rIns="0" rtlCol="0">
            <a:spAutoFit/>
          </a:bodyPr>
          <a:lstStyle/>
          <a:p>
            <a:pPr>
              <a:lnSpc>
                <a:spcPts val="1400"/>
              </a:lnSpc>
              <a:tabLst>
                <a:tab pos="457200" algn="l"/>
                <a:tab pos="736600" algn="l"/>
              </a:tabLst>
            </a:pPr>
            <a:r>
              <a:rPr lang="en-US" altLang="zh-CN" sz="1595" u="sng" dirty="0" smtClean="0">
                <a:solidFill>
                  <a:srgbClr val="FFFFFF"/>
                </a:solidFill>
                <a:latin typeface="Times New Roman" panose="02020603050405020304" pitchFamily="18" charset="0"/>
                <a:cs typeface="Times New Roman" panose="02020603050405020304" pitchFamily="18" charset="0"/>
              </a:rPr>
              <a:t>Managing the Venture:</a:t>
            </a:r>
            <a:endParaRPr lang="en-US" altLang="zh-CN" sz="1595" u="sng"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600"/>
              </a:lnSpc>
              <a:tabLst>
                <a:tab pos="457200" algn="l"/>
                <a:tab pos="736600" algn="l"/>
              </a:tabLst>
            </a:pPr>
            <a:r>
              <a:rPr lang="en-US" altLang="zh-CN" dirty="0" smtClean="0"/>
              <a:t>		</a:t>
            </a:r>
            <a:r>
              <a:rPr lang="en-US" altLang="zh-CN" sz="1595" dirty="0" smtClean="0">
                <a:solidFill>
                  <a:srgbClr val="FFFFFF"/>
                </a:solidFill>
                <a:latin typeface="Times New Roman" panose="02020603050405020304" pitchFamily="18" charset="0"/>
                <a:cs typeface="Times New Roman" panose="02020603050405020304" pitchFamily="18" charset="0"/>
              </a:rPr>
              <a:t>Managing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Processes</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0"/>
              </a:lnSpc>
              <a:tabLst>
                <a:tab pos="457200" algn="l"/>
                <a:tab pos="736600" algn="l"/>
              </a:tabLst>
            </a:pPr>
            <a:r>
              <a:rPr lang="en-US" altLang="zh-CN" dirty="0" smtClean="0"/>
              <a:t>	</a:t>
            </a: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700"/>
              </a:lnSpc>
              <a:tabLst>
                <a:tab pos="457200" algn="l"/>
                <a:tab pos="736600" algn="l"/>
              </a:tabLst>
            </a:pPr>
            <a:r>
              <a:rPr lang="en-US" altLang="zh-CN" dirty="0" smtClean="0"/>
              <a:t>		</a:t>
            </a:r>
            <a:r>
              <a:rPr lang="en-US" altLang="zh-CN" sz="1595" dirty="0" smtClean="0">
                <a:solidFill>
                  <a:srgbClr val="FFFFFF"/>
                </a:solidFill>
                <a:latin typeface="Times New Roman" panose="02020603050405020304" pitchFamily="18" charset="0"/>
                <a:cs typeface="Times New Roman" panose="02020603050405020304" pitchFamily="18" charset="0"/>
              </a:rPr>
              <a:t>Managing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People</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0"/>
              </a:lnSpc>
              <a:tabLst>
                <a:tab pos="457200" algn="l"/>
                <a:tab pos="736600" algn="l"/>
              </a:tabLst>
            </a:pPr>
            <a:r>
              <a:rPr lang="en-US" altLang="zh-CN" dirty="0" smtClean="0"/>
              <a:t>	</a:t>
            </a: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700"/>
              </a:lnSpc>
              <a:tabLst>
                <a:tab pos="457200" algn="l"/>
                <a:tab pos="736600" algn="l"/>
              </a:tabLst>
            </a:pPr>
            <a:r>
              <a:rPr lang="en-US" altLang="zh-CN" dirty="0" smtClean="0"/>
              <a:t>		</a:t>
            </a:r>
            <a:r>
              <a:rPr lang="en-US" altLang="zh-CN" sz="1595" dirty="0" smtClean="0">
                <a:solidFill>
                  <a:srgbClr val="FFFFFF"/>
                </a:solidFill>
                <a:latin typeface="Times New Roman" panose="02020603050405020304" pitchFamily="18" charset="0"/>
                <a:cs typeface="Times New Roman" panose="02020603050405020304" pitchFamily="18" charset="0"/>
              </a:rPr>
              <a:t>Managing</a:t>
            </a:r>
            <a:r>
              <a:rPr lang="en-US" altLang="zh-CN" sz="1595" dirty="0" smtClean="0">
                <a:latin typeface="Times New Roman" panose="02020603050405020304" pitchFamily="18" charset="0"/>
                <a:cs typeface="Times New Roman" panose="02020603050405020304" pitchFamily="18" charset="0"/>
              </a:rPr>
              <a:t> </a:t>
            </a:r>
            <a:r>
              <a:rPr lang="en-US" altLang="zh-CN" sz="1595" dirty="0" smtClean="0">
                <a:solidFill>
                  <a:srgbClr val="FFFFFF"/>
                </a:solidFill>
                <a:latin typeface="Times New Roman" panose="02020603050405020304" pitchFamily="18" charset="0"/>
                <a:cs typeface="Times New Roman" panose="02020603050405020304" pitchFamily="18" charset="0"/>
              </a:rPr>
              <a:t>Growth</a:t>
            </a:r>
            <a:endParaRPr lang="en-US" altLang="zh-CN" sz="1595" dirty="0" smtClean="0">
              <a:solidFill>
                <a:srgbClr val="FFFFFF"/>
              </a:solidFill>
              <a:latin typeface="Times New Roman" panose="02020603050405020304" pitchFamily="18" charset="0"/>
              <a:cs typeface="Times New Roman" panose="02020603050405020304" pitchFamily="18" charset="0"/>
            </a:endParaRPr>
          </a:p>
          <a:p>
            <a:pPr>
              <a:lnSpc>
                <a:spcPts val="0"/>
              </a:lnSpc>
              <a:tabLst>
                <a:tab pos="457200" algn="l"/>
                <a:tab pos="736600" algn="l"/>
              </a:tabLst>
            </a:pPr>
            <a:r>
              <a:rPr lang="en-US" altLang="zh-CN" dirty="0" smtClean="0"/>
              <a:t>	</a:t>
            </a: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a:p>
            <a:pPr>
              <a:lnSpc>
                <a:spcPts val="1000"/>
              </a:lnSpc>
            </a:pPr>
            <a:endParaRPr lang="en-US" altLang="zh-CN" dirty="0" smtClean="0"/>
          </a:p>
          <a:p>
            <a:pPr>
              <a:lnSpc>
                <a:spcPts val="1700"/>
              </a:lnSpc>
              <a:tabLst>
                <a:tab pos="457200" algn="l"/>
                <a:tab pos="736600" algn="l"/>
              </a:tabLst>
            </a:pPr>
            <a:r>
              <a:rPr lang="en-US" altLang="zh-CN" dirty="0" smtClean="0"/>
              <a:t>		</a:t>
            </a:r>
            <a:r>
              <a:rPr lang="en-US" altLang="zh-CN" sz="1600" dirty="0" smtClean="0">
                <a:solidFill>
                  <a:srgbClr val="FFFFFF"/>
                </a:solidFill>
                <a:latin typeface="Times New Roman" panose="02020603050405020304" pitchFamily="18" charset="0"/>
                <a:cs typeface="Times New Roman" panose="02020603050405020304" pitchFamily="18" charset="0"/>
              </a:rPr>
              <a:t>Special</a:t>
            </a:r>
            <a:r>
              <a:rPr lang="en-US" altLang="zh-CN" sz="1600" dirty="0" smtClean="0">
                <a:latin typeface="Times New Roman" panose="02020603050405020304" pitchFamily="18" charset="0"/>
                <a:cs typeface="Times New Roman" panose="02020603050405020304" pitchFamily="18" charset="0"/>
              </a:rPr>
              <a:t> </a:t>
            </a:r>
            <a:r>
              <a:rPr lang="en-US" altLang="zh-CN" sz="1600" dirty="0" smtClean="0">
                <a:solidFill>
                  <a:srgbClr val="FFFFFF"/>
                </a:solidFill>
                <a:latin typeface="Times New Roman" panose="02020603050405020304" pitchFamily="18" charset="0"/>
                <a:cs typeface="Times New Roman" panose="02020603050405020304" pitchFamily="18" charset="0"/>
              </a:rPr>
              <a:t>Issues</a:t>
            </a:r>
            <a:endParaRPr lang="en-US" altLang="zh-CN" sz="1600" dirty="0" smtClean="0">
              <a:solidFill>
                <a:srgbClr val="FFFFFF"/>
              </a:solidFill>
              <a:latin typeface="Times New Roman" panose="02020603050405020304" pitchFamily="18" charset="0"/>
              <a:cs typeface="Times New Roman" panose="02020603050405020304" pitchFamily="18" charset="0"/>
            </a:endParaRPr>
          </a:p>
          <a:p>
            <a:pPr>
              <a:lnSpc>
                <a:spcPts val="0"/>
              </a:lnSpc>
              <a:tabLst>
                <a:tab pos="457200" algn="l"/>
                <a:tab pos="736600" algn="l"/>
              </a:tabLst>
            </a:pPr>
            <a:r>
              <a:rPr lang="en-US" altLang="zh-CN" dirty="0" smtClean="0"/>
              <a:t>	</a:t>
            </a:r>
            <a:r>
              <a:rPr lang="en-US" altLang="zh-CN" sz="1200" dirty="0" smtClean="0">
                <a:solidFill>
                  <a:srgbClr val="FFFFFF"/>
                </a:solidFill>
                <a:latin typeface="Wingdings" panose="05000000000000000000" pitchFamily="18" charset="0"/>
                <a:cs typeface="Wingdings" panose="05000000000000000000" pitchFamily="18" charset="0"/>
              </a:rPr>
              <a:t></a:t>
            </a:r>
            <a:endParaRPr lang="en-US" altLang="zh-CN" sz="1200" dirty="0" smtClean="0">
              <a:solidFill>
                <a:srgbClr val="FFFFFF"/>
              </a:solidFill>
              <a:latin typeface="Wingdings" panose="05000000000000000000" pitchFamily="18" charset="0"/>
              <a:cs typeface="Wingdings" panose="05000000000000000000"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386" y="0"/>
            <a:ext cx="8288064" cy="1295399"/>
          </a:xfrm>
        </p:spPr>
        <p:txBody>
          <a:bodyPr>
            <a:noAutofit/>
          </a:bodyPr>
          <a:lstStyle/>
          <a:p>
            <a:r>
              <a:rPr lang="en-US" sz="3600" b="1" dirty="0">
                <a:solidFill>
                  <a:srgbClr val="00B050"/>
                </a:solidFill>
              </a:rPr>
              <a:t>What is the Entrepreneurial process? </a:t>
            </a:r>
            <a:endParaRPr lang="en-US" sz="3600" b="1" dirty="0">
              <a:solidFill>
                <a:srgbClr val="00B050"/>
              </a:solidFill>
            </a:endParaRPr>
          </a:p>
        </p:txBody>
      </p:sp>
      <p:sp>
        <p:nvSpPr>
          <p:cNvPr id="3" name="Content Placeholder 2"/>
          <p:cNvSpPr>
            <a:spLocks noGrp="1"/>
          </p:cNvSpPr>
          <p:nvPr>
            <p:ph sz="quarter" idx="1"/>
          </p:nvPr>
        </p:nvSpPr>
        <p:spPr>
          <a:xfrm>
            <a:off x="914400" y="1752600"/>
            <a:ext cx="8020051" cy="4495800"/>
          </a:xfrm>
        </p:spPr>
        <p:txBody>
          <a:bodyPr>
            <a:normAutofit/>
          </a:bodyPr>
          <a:lstStyle/>
          <a:p>
            <a:pPr marL="82550" indent="0" algn="l">
              <a:buNone/>
            </a:pPr>
            <a:r>
              <a:rPr lang="en-US" dirty="0"/>
              <a:t>What’s involved in the entrepreneurial process? Entrepreneurs must address </a:t>
            </a:r>
            <a:r>
              <a:rPr lang="en-US" b="1" dirty="0">
                <a:solidFill>
                  <a:srgbClr val="C00000"/>
                </a:solidFill>
              </a:rPr>
              <a:t>four key steps </a:t>
            </a:r>
            <a:r>
              <a:rPr lang="en-US" dirty="0"/>
              <a:t>as they start and manage their entrepreneurial ventures. </a:t>
            </a:r>
            <a:endParaRPr lang="en-US" dirty="0" smtClean="0"/>
          </a:p>
          <a:p>
            <a:pPr marL="82550" indent="0" algn="l">
              <a:buNone/>
            </a:pPr>
            <a:r>
              <a:rPr lang="en-US" dirty="0" smtClean="0">
                <a:solidFill>
                  <a:srgbClr val="7030A0"/>
                </a:solidFill>
              </a:rPr>
              <a:t>The </a:t>
            </a:r>
            <a:r>
              <a:rPr lang="en-US" dirty="0">
                <a:solidFill>
                  <a:srgbClr val="7030A0"/>
                </a:solidFill>
              </a:rPr>
              <a:t>first of these steps is </a:t>
            </a:r>
            <a:r>
              <a:rPr lang="en-US" b="1" dirty="0">
                <a:solidFill>
                  <a:srgbClr val="C00000"/>
                </a:solidFill>
              </a:rPr>
              <a:t>exploring </a:t>
            </a:r>
            <a:r>
              <a:rPr lang="en-US" b="1" dirty="0" smtClean="0">
                <a:solidFill>
                  <a:srgbClr val="C00000"/>
                </a:solidFill>
              </a:rPr>
              <a:t>the entrepreneurial </a:t>
            </a:r>
            <a:r>
              <a:rPr lang="en-US" b="1" dirty="0">
                <a:solidFill>
                  <a:srgbClr val="C00000"/>
                </a:solidFill>
              </a:rPr>
              <a:t>context.</a:t>
            </a:r>
            <a:r>
              <a:rPr lang="en-US" dirty="0"/>
              <a:t> The context includes the realities </a:t>
            </a:r>
            <a:r>
              <a:rPr lang="en-US" dirty="0" smtClean="0"/>
              <a:t>of  the new economy</a:t>
            </a:r>
            <a:r>
              <a:rPr lang="en-US" dirty="0"/>
              <a:t>, society’s laws and regulations that compose the legal environment and the realities of the changing world of work.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66800" y="1905000"/>
            <a:ext cx="7867650" cy="4343400"/>
          </a:xfrm>
        </p:spPr>
        <p:txBody>
          <a:bodyPr>
            <a:normAutofit/>
          </a:bodyPr>
          <a:lstStyle/>
          <a:p>
            <a:pPr marL="82550" indent="0" algn="l">
              <a:buNone/>
            </a:pPr>
            <a:r>
              <a:rPr lang="en-US" sz="2800" dirty="0"/>
              <a:t>It’s important to look at each of these aspects of the entrepreneurial context because they determine the “rules” of the game and what decisions and actions are likely to meet with success. Also, it’s through exploring the context that entrepreneurs confront that next critically important step in the entrepreneurial process – </a:t>
            </a:r>
            <a:r>
              <a:rPr lang="en-US" sz="2800" b="1" dirty="0">
                <a:solidFill>
                  <a:srgbClr val="C00000"/>
                </a:solidFill>
              </a:rPr>
              <a:t>identifying opportunities and possible competitive advantages. </a:t>
            </a:r>
            <a:endParaRPr lang="en-US" sz="2800" b="1" dirty="0">
              <a:solidFill>
                <a:srgbClr val="C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90601" y="1905000"/>
            <a:ext cx="7943850" cy="4343400"/>
          </a:xfrm>
        </p:spPr>
        <p:txBody>
          <a:bodyPr>
            <a:normAutofit lnSpcReduction="10000"/>
          </a:bodyPr>
          <a:lstStyle/>
          <a:p>
            <a:pPr marL="82550" indent="0" algn="l">
              <a:buNone/>
            </a:pPr>
            <a:r>
              <a:rPr lang="en-US" dirty="0" smtClean="0"/>
              <a:t> </a:t>
            </a:r>
            <a:r>
              <a:rPr lang="en-US" sz="3200" dirty="0"/>
              <a:t>We know from our definition of entrepreneurship that the pursuit of opportunities is an important aspect. </a:t>
            </a:r>
            <a:endParaRPr lang="en-US" sz="3200" dirty="0" smtClean="0"/>
          </a:p>
          <a:p>
            <a:pPr marL="82550" indent="0" algn="l">
              <a:buNone/>
            </a:pPr>
            <a:r>
              <a:rPr lang="en-US" sz="3200" dirty="0" smtClean="0">
                <a:solidFill>
                  <a:srgbClr val="00B050"/>
                </a:solidFill>
              </a:rPr>
              <a:t>Once </a:t>
            </a:r>
            <a:r>
              <a:rPr lang="en-US" sz="3200" dirty="0">
                <a:solidFill>
                  <a:srgbClr val="00B050"/>
                </a:solidFill>
              </a:rPr>
              <a:t>entrepreneurs have explored the entrepreneurial context and identified opportunities and possible competitive advantages,</a:t>
            </a:r>
            <a:r>
              <a:rPr lang="en-US" sz="3200" dirty="0"/>
              <a:t> they must look at the issues involved in actually bringing their venture to life. </a:t>
            </a:r>
            <a:endParaRPr lang="en-US" sz="3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1752600"/>
            <a:ext cx="8020050" cy="4495800"/>
          </a:xfrm>
        </p:spPr>
        <p:txBody>
          <a:bodyPr>
            <a:normAutofit/>
          </a:bodyPr>
          <a:lstStyle/>
          <a:p>
            <a:pPr marL="82550" indent="0" algn="l">
              <a:buNone/>
            </a:pPr>
            <a:r>
              <a:rPr lang="en-US" dirty="0"/>
              <a:t>Therefore, </a:t>
            </a:r>
            <a:r>
              <a:rPr lang="en-US" dirty="0">
                <a:solidFill>
                  <a:srgbClr val="00B050"/>
                </a:solidFill>
              </a:rPr>
              <a:t>the next step in the entrepreneurial process is</a:t>
            </a:r>
            <a:r>
              <a:rPr lang="en-US" dirty="0"/>
              <a:t> </a:t>
            </a:r>
            <a:r>
              <a:rPr lang="en-US" b="1" dirty="0">
                <a:solidFill>
                  <a:srgbClr val="C00000"/>
                </a:solidFill>
              </a:rPr>
              <a:t>starting the venture</a:t>
            </a:r>
            <a:r>
              <a:rPr lang="en-US" dirty="0"/>
              <a:t>. Included in this phase are researching the feasibility of the venture and planning, organizing and launching the venture. </a:t>
            </a:r>
            <a:endParaRPr lang="en-US" dirty="0" smtClean="0"/>
          </a:p>
          <a:p>
            <a:pPr marL="82550" indent="0" algn="l">
              <a:buNone/>
            </a:pPr>
            <a:r>
              <a:rPr lang="en-US" dirty="0" smtClean="0"/>
              <a:t>Finally </a:t>
            </a:r>
            <a:r>
              <a:rPr lang="en-US" dirty="0"/>
              <a:t>once the entrepreneurial venture is up and running, </a:t>
            </a:r>
            <a:r>
              <a:rPr lang="en-US" dirty="0">
                <a:solidFill>
                  <a:srgbClr val="00B050"/>
                </a:solidFill>
              </a:rPr>
              <a:t>the last step in the process </a:t>
            </a:r>
            <a:r>
              <a:rPr lang="en-US" b="1" dirty="0">
                <a:solidFill>
                  <a:srgbClr val="C00000"/>
                </a:solidFill>
              </a:rPr>
              <a:t>is managing the venture</a:t>
            </a:r>
            <a:r>
              <a:rPr lang="en-US" dirty="0"/>
              <a:t>, which an entrepreneur does by managing processes, people, and growth.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90600" y="1676400"/>
            <a:ext cx="7943850" cy="4572000"/>
          </a:xfrm>
        </p:spPr>
        <p:txBody>
          <a:bodyPr>
            <a:normAutofit lnSpcReduction="10000"/>
          </a:bodyPr>
          <a:lstStyle/>
          <a:p>
            <a:pPr marL="82550" indent="0" algn="l">
              <a:buNone/>
            </a:pPr>
            <a:r>
              <a:rPr lang="en-US" sz="3600" dirty="0"/>
              <a:t>Describing what entrepreneurs do isn’t an easy or simple task. No two entrepreneurs’ work activities are exactly alike. </a:t>
            </a:r>
            <a:r>
              <a:rPr lang="en-US" sz="3600" b="1" dirty="0">
                <a:solidFill>
                  <a:srgbClr val="00B050"/>
                </a:solidFill>
              </a:rPr>
              <a:t>In a general sense, entrepreneurs are creating something new, something different. They’re searching for change, responding to it and exploiting it.</a:t>
            </a:r>
            <a:endParaRPr lang="en-US" sz="3600" b="1" dirty="0">
              <a:solidFill>
                <a:srgbClr val="00B05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7048"/>
            <a:ext cx="8500872" cy="4949952"/>
          </a:xfrm>
        </p:spPr>
        <p:txBody>
          <a:bodyPr>
            <a:noAutofit/>
          </a:bodyPr>
          <a:lstStyle/>
          <a:p>
            <a:r>
              <a:rPr lang="en-US" sz="3200" dirty="0"/>
              <a:t>Like most entrepreneurs, Michael Dell, the founder of Dell </a:t>
            </a:r>
            <a:r>
              <a:rPr lang="en-US" sz="3200" dirty="0" err="1"/>
              <a:t>Inc</a:t>
            </a:r>
            <a:r>
              <a:rPr lang="en-US" sz="3200" dirty="0"/>
              <a:t>, searches for change</a:t>
            </a:r>
            <a:r>
              <a:rPr lang="en-US" sz="3200" dirty="0">
                <a:solidFill>
                  <a:srgbClr val="00B050"/>
                </a:solidFill>
              </a:rPr>
              <a:t>, responds to it</a:t>
            </a:r>
            <a:r>
              <a:rPr lang="en-US" sz="3200" dirty="0"/>
              <a:t>, and </a:t>
            </a:r>
            <a:r>
              <a:rPr lang="en-US" sz="3200" dirty="0">
                <a:solidFill>
                  <a:srgbClr val="00B050"/>
                </a:solidFill>
              </a:rPr>
              <a:t>then exploits the opportunity</a:t>
            </a:r>
            <a:r>
              <a:rPr lang="en-US" sz="3200" dirty="0"/>
              <a:t>. In China, for example, Dell specifically designed a new, low cost computer that enables large numbers of novices to get online. </a:t>
            </a:r>
            <a:r>
              <a:rPr lang="en-US" sz="3200" dirty="0">
                <a:solidFill>
                  <a:srgbClr val="00B050"/>
                </a:solidFill>
              </a:rPr>
              <a:t>Pursuing the opportunity </a:t>
            </a:r>
            <a:r>
              <a:rPr lang="en-US" sz="3200" dirty="0"/>
              <a:t>of a new market by offering an innovative product keeps Dell </a:t>
            </a:r>
            <a:r>
              <a:rPr lang="en-US" sz="3200" dirty="0" err="1"/>
              <a:t>Inc</a:t>
            </a:r>
            <a:r>
              <a:rPr lang="en-US" sz="3200" dirty="0"/>
              <a:t> on its successful path of growth. </a:t>
            </a:r>
            <a:endParaRPr lang="en-US" sz="3200" dirty="0"/>
          </a:p>
          <a:p>
            <a:endParaRPr lang="en-US" sz="3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83" y="0"/>
            <a:ext cx="919508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83" y="0"/>
            <a:ext cx="919508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00200" y="76200"/>
            <a:ext cx="6781800" cy="1143000"/>
          </a:xfrm>
          <a:custGeom>
            <a:avLst/>
            <a:gdLst>
              <a:gd name="connsiteX0" fmla="*/ 0 w 6781800"/>
              <a:gd name="connsiteY0" fmla="*/ 1143000 h 1143000"/>
              <a:gd name="connsiteX1" fmla="*/ 6781800 w 6781800"/>
              <a:gd name="connsiteY1" fmla="*/ 1143000 h 1143000"/>
              <a:gd name="connsiteX2" fmla="*/ 6781800 w 6781800"/>
              <a:gd name="connsiteY2" fmla="*/ 0 h 1143000"/>
              <a:gd name="connsiteX3" fmla="*/ 0 w 6781800"/>
              <a:gd name="connsiteY3" fmla="*/ 0 h 1143000"/>
              <a:gd name="connsiteX4" fmla="*/ 0 w 6781800"/>
              <a:gd name="connsiteY4" fmla="*/ 114300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81800" h="1143000">
                <a:moveTo>
                  <a:pt x="0" y="1143000"/>
                </a:moveTo>
                <a:lnTo>
                  <a:pt x="6781800" y="1143000"/>
                </a:lnTo>
                <a:lnTo>
                  <a:pt x="6781800" y="0"/>
                </a:lnTo>
                <a:lnTo>
                  <a:pt x="0" y="0"/>
                </a:lnTo>
                <a:lnTo>
                  <a:pt x="0" y="1143000"/>
                </a:lnTo>
              </a:path>
            </a:pathLst>
          </a:custGeom>
          <a:solidFill>
            <a:srgbClr val="3365F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438400" y="0"/>
            <a:ext cx="5270500" cy="12573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6997700" y="3263900"/>
            <a:ext cx="1689100" cy="27432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8902700" y="6604000"/>
            <a:ext cx="508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9</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384300" y="431800"/>
            <a:ext cx="6176371" cy="6022161"/>
          </a:xfrm>
          <a:prstGeom prst="rect">
            <a:avLst/>
          </a:prstGeom>
          <a:noFill/>
        </p:spPr>
        <p:txBody>
          <a:bodyPr wrap="none" lIns="0" tIns="0" rIns="0" rtlCol="0">
            <a:spAutoFit/>
          </a:bodyPr>
          <a:lstStyle/>
          <a:p>
            <a:pPr>
              <a:lnSpc>
                <a:spcPts val="3300"/>
              </a:lnSpc>
              <a:tabLst>
                <a:tab pos="406400" algn="l"/>
                <a:tab pos="1346200" algn="l"/>
                <a:tab pos="2044700" algn="l"/>
                <a:tab pos="2159000" algn="l"/>
              </a:tabLst>
            </a:pPr>
            <a:r>
              <a:rPr lang="en-US" altLang="zh-CN" dirty="0" smtClean="0"/>
              <a:t>		</a:t>
            </a:r>
            <a:endParaRPr lang="en-US" altLang="zh-CN" sz="3600"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500"/>
              </a:lnSpc>
              <a:tabLst>
                <a:tab pos="406400" algn="l"/>
                <a:tab pos="1346200" algn="l"/>
                <a:tab pos="2044700" algn="l"/>
                <a:tab pos="2159000" algn="l"/>
              </a:tabLst>
            </a:pPr>
            <a:r>
              <a:rPr lang="en-US" altLang="zh-CN" sz="2800" dirty="0" smtClean="0">
                <a:solidFill>
                  <a:srgbClr val="FFFFFF"/>
                </a:solidFill>
                <a:latin typeface="Wingdings" panose="05000000000000000000" pitchFamily="18" charset="0"/>
                <a:cs typeface="Wingdings" panose="05000000000000000000" pitchFamily="18" charset="0"/>
              </a:rPr>
              <a:t></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High</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degree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of</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independence—freedom</a:t>
            </a:r>
            <a:endParaRPr lang="en-US" altLang="zh-CN" sz="2800" dirty="0" smtClean="0">
              <a:solidFill>
                <a:srgbClr val="FFFFFF"/>
              </a:solidFill>
              <a:latin typeface="Times New Roman" panose="02020603050405020304" pitchFamily="18" charset="0"/>
              <a:cs typeface="Times New Roman" panose="02020603050405020304" pitchFamily="18" charset="0"/>
            </a:endParaRPr>
          </a:p>
          <a:p>
            <a:pPr>
              <a:lnSpc>
                <a:spcPts val="3300"/>
              </a:lnSpc>
              <a:tabLst>
                <a:tab pos="406400" algn="l"/>
                <a:tab pos="1346200" algn="l"/>
                <a:tab pos="2044700" algn="l"/>
                <a:tab pos="2159000" algn="l"/>
              </a:tabLst>
            </a:pPr>
            <a:r>
              <a:rPr lang="en-US" altLang="zh-CN" dirty="0" smtClean="0"/>
              <a:t>	</a:t>
            </a:r>
            <a:r>
              <a:rPr lang="en-US" altLang="zh-CN" sz="2795" dirty="0" smtClean="0">
                <a:solidFill>
                  <a:srgbClr val="FFFFFF"/>
                </a:solidFill>
                <a:latin typeface="Times New Roman" panose="02020603050405020304" pitchFamily="18" charset="0"/>
                <a:cs typeface="Times New Roman" panose="02020603050405020304" pitchFamily="18" charset="0"/>
              </a:rPr>
              <a:t>from</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constraints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Get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to</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use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variety</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of</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skills</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and</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talents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Freedom</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to</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make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decisions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Accountable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to</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only</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yourself</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Opportunity</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to</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tackle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challenges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Feeling</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of</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achievement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and</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pride</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406400" algn="l"/>
                <a:tab pos="1346200" algn="l"/>
                <a:tab pos="2044700" algn="l"/>
                <a:tab pos="21590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Potential</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for</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greater</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financial</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rewards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500"/>
              </a:lnSpc>
              <a:tabLst>
                <a:tab pos="406400" algn="l"/>
                <a:tab pos="1346200" algn="l"/>
                <a:tab pos="2044700" algn="l"/>
                <a:tab pos="2159000" algn="l"/>
              </a:tabLst>
            </a:pPr>
            <a:r>
              <a:rPr lang="en-US" altLang="zh-CN" dirty="0" smtClean="0"/>
              <a:t>			</a:t>
            </a:r>
            <a:endParaRPr lang="en-US" altLang="zh-CN" sz="900"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812800" y="355600"/>
            <a:ext cx="7556500" cy="8509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584200" y="1739900"/>
            <a:ext cx="7950200" cy="2235200"/>
          </a:xfrm>
          <a:prstGeom prst="rect">
            <a:avLst/>
          </a:prstGeom>
          <a:noFill/>
        </p:spPr>
      </p:pic>
      <p:pic>
        <p:nvPicPr>
          <p:cNvPr id="4" name="Picture 3"/>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8902700" y="6604000"/>
            <a:ext cx="508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2</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774700" y="1993900"/>
            <a:ext cx="215900" cy="330200"/>
          </a:xfrm>
          <a:prstGeom prst="rect">
            <a:avLst/>
          </a:prstGeom>
          <a:noFill/>
        </p:spPr>
        <p:txBody>
          <a:bodyPr wrap="none" lIns="0" tIns="0" rIns="0" rtlCol="0">
            <a:spAutoFit/>
          </a:bodyPr>
          <a:lstStyle/>
          <a:p>
            <a:pPr>
              <a:lnSpc>
                <a:spcPts val="2600"/>
              </a:lnSpc>
            </a:pPr>
            <a:r>
              <a:rPr lang="en-US" altLang="zh-CN" sz="2400" dirty="0" smtClean="0">
                <a:solidFill>
                  <a:srgbClr val="FAFD00"/>
                </a:solidFill>
                <a:latin typeface="Wingdings" panose="05000000000000000000" pitchFamily="18" charset="0"/>
                <a:cs typeface="Wingdings" panose="05000000000000000000" pitchFamily="18" charset="0"/>
              </a:rPr>
              <a:t></a:t>
            </a:r>
            <a:endParaRPr lang="en-US" altLang="zh-CN" sz="2400" dirty="0" smtClean="0">
              <a:solidFill>
                <a:srgbClr val="FAFD00"/>
              </a:solidFill>
              <a:latin typeface="Wingdings" panose="05000000000000000000" pitchFamily="18" charset="0"/>
              <a:cs typeface="Wingdings" panose="05000000000000000000" pitchFamily="18" charset="0"/>
            </a:endParaRPr>
          </a:p>
        </p:txBody>
      </p:sp>
      <p:sp>
        <p:nvSpPr>
          <p:cNvPr id="8" name="TextBox 1"/>
          <p:cNvSpPr txBox="1"/>
          <p:nvPr/>
        </p:nvSpPr>
        <p:spPr>
          <a:xfrm>
            <a:off x="1104900" y="723900"/>
            <a:ext cx="6946900" cy="1676400"/>
          </a:xfrm>
          <a:prstGeom prst="rect">
            <a:avLst/>
          </a:prstGeom>
          <a:noFill/>
        </p:spPr>
        <p:txBody>
          <a:bodyPr wrap="none" lIns="0" tIns="0" rIns="0" rtlCol="0">
            <a:spAutoFit/>
          </a:bodyPr>
          <a:lstStyle/>
          <a:p>
            <a:pPr>
              <a:lnSpc>
                <a:spcPts val="3500"/>
              </a:lnSpc>
              <a:tabLst>
                <a:tab pos="38100" algn="l"/>
              </a:tabLst>
            </a:pPr>
            <a:r>
              <a:rPr lang="en-US" altLang="zh-CN" dirty="0" smtClean="0"/>
              <a:t>	</a:t>
            </a:r>
            <a:r>
              <a:rPr lang="en-US" altLang="zh-CN" sz="4000" b="1" dirty="0" smtClean="0">
                <a:solidFill>
                  <a:srgbClr val="FAFD00"/>
                </a:solidFill>
                <a:latin typeface="Times New Roman" panose="02020603050405020304" pitchFamily="18" charset="0"/>
                <a:cs typeface="Times New Roman" panose="02020603050405020304" pitchFamily="18" charset="0"/>
              </a:rPr>
              <a:t>The</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World</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of</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the</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Entrepreneur</a:t>
            </a:r>
            <a:endParaRPr lang="en-US" altLang="zh-CN" sz="4000"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600"/>
              </a:lnSpc>
              <a:tabLst>
                <a:tab pos="38100" algn="l"/>
              </a:tabLst>
            </a:pPr>
            <a:r>
              <a:rPr lang="en-US" altLang="zh-CN" sz="3205" b="1" dirty="0" smtClean="0">
                <a:solidFill>
                  <a:srgbClr val="FFFFFF"/>
                </a:solidFill>
                <a:latin typeface="Times New Roman" panose="02020603050405020304" pitchFamily="18" charset="0"/>
                <a:cs typeface="Times New Roman" panose="02020603050405020304" pitchFamily="18" charset="0"/>
              </a:rPr>
              <a:t>A</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new</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born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every</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11</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seconds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774700" y="2527300"/>
            <a:ext cx="7353300" cy="1435100"/>
          </a:xfrm>
          <a:prstGeom prst="rect">
            <a:avLst/>
          </a:prstGeom>
          <a:noFill/>
        </p:spPr>
        <p:txBody>
          <a:bodyPr wrap="none" lIns="0" tIns="0" rIns="0" rtlCol="0">
            <a:spAutoFit/>
          </a:bodyPr>
          <a:lstStyle/>
          <a:p>
            <a:pPr>
              <a:lnSpc>
                <a:spcPts val="28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the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United</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States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One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of</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12</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Americans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actively</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involved</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38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trying</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to</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start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new</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00200" y="76200"/>
            <a:ext cx="6781800" cy="1143000"/>
          </a:xfrm>
          <a:custGeom>
            <a:avLst/>
            <a:gdLst>
              <a:gd name="connsiteX0" fmla="*/ 0 w 6781800"/>
              <a:gd name="connsiteY0" fmla="*/ 1143000 h 1143000"/>
              <a:gd name="connsiteX1" fmla="*/ 6781800 w 6781800"/>
              <a:gd name="connsiteY1" fmla="*/ 1143000 h 1143000"/>
              <a:gd name="connsiteX2" fmla="*/ 6781800 w 6781800"/>
              <a:gd name="connsiteY2" fmla="*/ 0 h 1143000"/>
              <a:gd name="connsiteX3" fmla="*/ 0 w 6781800"/>
              <a:gd name="connsiteY3" fmla="*/ 0 h 1143000"/>
              <a:gd name="connsiteX4" fmla="*/ 0 w 6781800"/>
              <a:gd name="connsiteY4" fmla="*/ 114300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81800" h="1143000">
                <a:moveTo>
                  <a:pt x="0" y="1143000"/>
                </a:moveTo>
                <a:lnTo>
                  <a:pt x="6781800" y="1143000"/>
                </a:lnTo>
                <a:lnTo>
                  <a:pt x="6781800" y="0"/>
                </a:lnTo>
                <a:lnTo>
                  <a:pt x="0" y="0"/>
                </a:lnTo>
                <a:lnTo>
                  <a:pt x="0" y="1143000"/>
                </a:lnTo>
              </a:path>
            </a:pathLst>
          </a:custGeom>
          <a:solidFill>
            <a:srgbClr val="3365F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930400" y="0"/>
            <a:ext cx="6159500" cy="13208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8851900" y="6604000"/>
            <a:ext cx="1016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10</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1689100" y="1268362"/>
            <a:ext cx="6466758" cy="5740033"/>
          </a:xfrm>
          <a:prstGeom prst="rect">
            <a:avLst/>
          </a:prstGeom>
          <a:noFill/>
        </p:spPr>
        <p:txBody>
          <a:bodyPr wrap="square" lIns="0" tIns="0" rIns="0" rtlCol="0">
            <a:spAutoFit/>
          </a:bodyPr>
          <a:lstStyle/>
          <a:p>
            <a:pPr>
              <a:lnSpc>
                <a:spcPts val="3600"/>
              </a:lnSpc>
              <a:tabLst>
                <a:tab pos="342900" algn="l"/>
                <a:tab pos="558800" algn="l"/>
                <a:tab pos="1625600" algn="l"/>
                <a:tab pos="1739900" algn="l"/>
              </a:tabLst>
            </a:pPr>
            <a:r>
              <a:rPr lang="en-US" altLang="zh-CN" dirty="0" smtClean="0"/>
              <a:t>			</a:t>
            </a:r>
            <a:endParaRPr lang="en-US" altLang="zh-CN" dirty="0" smtClean="0"/>
          </a:p>
          <a:p>
            <a:pPr>
              <a:lnSpc>
                <a:spcPts val="3200"/>
              </a:lnSpc>
              <a:tabLst>
                <a:tab pos="342900" algn="l"/>
                <a:tab pos="558800" algn="l"/>
                <a:tab pos="1625600" algn="l"/>
                <a:tab pos="1739900" algn="l"/>
              </a:tabLst>
            </a:pPr>
            <a:r>
              <a:rPr lang="en-US" altLang="zh-CN" sz="2800" dirty="0" smtClean="0">
                <a:solidFill>
                  <a:srgbClr val="FFFFFF"/>
                </a:solidFill>
                <a:latin typeface="Wingdings" panose="05000000000000000000" pitchFamily="18" charset="0"/>
                <a:cs typeface="Wingdings" panose="05000000000000000000" pitchFamily="18" charset="0"/>
              </a:rPr>
              <a:t></a:t>
            </a:r>
            <a:r>
              <a:rPr lang="en-US" altLang="zh-CN" sz="2800" dirty="0" smtClean="0">
                <a:solidFill>
                  <a:srgbClr val="FFFFFF"/>
                </a:solidFill>
                <a:latin typeface="Times New Roman" panose="02020603050405020304" pitchFamily="18" charset="0"/>
                <a:cs typeface="Times New Roman" panose="02020603050405020304" pitchFamily="18" charset="0"/>
              </a:rPr>
              <a:t>Must</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be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comfortable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with</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change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and</a:t>
            </a:r>
            <a:endParaRPr lang="en-US" altLang="zh-CN" sz="2800" dirty="0" smtClean="0">
              <a:solidFill>
                <a:srgbClr val="FFFFFF"/>
              </a:solidFill>
              <a:latin typeface="Times New Roman" panose="02020603050405020304" pitchFamily="18" charset="0"/>
              <a:cs typeface="Times New Roman" panose="02020603050405020304" pitchFamily="18" charset="0"/>
            </a:endParaRPr>
          </a:p>
          <a:p>
            <a:pPr>
              <a:lnSpc>
                <a:spcPts val="3300"/>
              </a:lnSpc>
              <a:tabLst>
                <a:tab pos="342900" algn="l"/>
                <a:tab pos="558800" algn="l"/>
                <a:tab pos="1625600" algn="l"/>
                <a:tab pos="1739900" algn="l"/>
              </a:tabLst>
            </a:pPr>
            <a:r>
              <a:rPr lang="en-US" altLang="zh-CN" dirty="0" smtClean="0"/>
              <a:t>	</a:t>
            </a:r>
            <a:r>
              <a:rPr lang="en-US" altLang="zh-CN" sz="2795" dirty="0" smtClean="0">
                <a:solidFill>
                  <a:srgbClr val="FFFFFF"/>
                </a:solidFill>
                <a:latin typeface="Times New Roman" panose="02020603050405020304" pitchFamily="18" charset="0"/>
                <a:cs typeface="Times New Roman" panose="02020603050405020304" pitchFamily="18" charset="0"/>
              </a:rPr>
              <a:t>uncertainty</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342900" algn="l"/>
                <a:tab pos="558800" algn="l"/>
                <a:tab pos="1625600" algn="l"/>
                <a:tab pos="17399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solidFill>
                  <a:srgbClr val="FFFFFF"/>
                </a:solidFill>
                <a:latin typeface="Times New Roman" panose="02020603050405020304" pitchFamily="18" charset="0"/>
                <a:cs typeface="Times New Roman" panose="02020603050405020304" pitchFamily="18" charset="0"/>
              </a:rPr>
              <a:t>Must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make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bewildering</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number</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of</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3300"/>
              </a:lnSpc>
              <a:tabLst>
                <a:tab pos="342900" algn="l"/>
                <a:tab pos="558800" algn="l"/>
                <a:tab pos="1625600" algn="l"/>
                <a:tab pos="1739900" algn="l"/>
              </a:tabLst>
            </a:pPr>
            <a:r>
              <a:rPr lang="en-US" altLang="zh-CN" dirty="0" smtClean="0"/>
              <a:t>	</a:t>
            </a:r>
            <a:r>
              <a:rPr lang="en-US" altLang="zh-CN" sz="2800" dirty="0" smtClean="0">
                <a:solidFill>
                  <a:srgbClr val="FFFFFF"/>
                </a:solidFill>
                <a:latin typeface="Times New Roman" panose="02020603050405020304" pitchFamily="18" charset="0"/>
                <a:cs typeface="Times New Roman" panose="02020603050405020304" pitchFamily="18" charset="0"/>
              </a:rPr>
              <a:t>decisions</a:t>
            </a:r>
            <a:endParaRPr lang="en-US" altLang="zh-CN" sz="2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342900" algn="l"/>
                <a:tab pos="558800" algn="l"/>
                <a:tab pos="1625600" algn="l"/>
                <a:tab pos="17399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solidFill>
                  <a:srgbClr val="FFFFFF"/>
                </a:solidFill>
                <a:latin typeface="Times New Roman" panose="02020603050405020304" pitchFamily="18" charset="0"/>
                <a:cs typeface="Times New Roman" panose="02020603050405020304" pitchFamily="18" charset="0"/>
              </a:rPr>
              <a:t>May</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face</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tough</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economic</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choices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342900" algn="l"/>
                <a:tab pos="558800" algn="l"/>
                <a:tab pos="1625600" algn="l"/>
                <a:tab pos="1739900" algn="l"/>
              </a:tabLst>
            </a:pPr>
            <a:r>
              <a:rPr lang="en-US" altLang="zh-CN" sz="2800" dirty="0" smtClean="0">
                <a:solidFill>
                  <a:srgbClr val="FFFFFF"/>
                </a:solidFill>
                <a:latin typeface="Wingdings" panose="05000000000000000000" pitchFamily="18" charset="0"/>
                <a:cs typeface="Wingdings" panose="05000000000000000000" pitchFamily="18" charset="0"/>
              </a:rPr>
              <a:t></a:t>
            </a:r>
            <a:r>
              <a:rPr lang="en-US" altLang="zh-CN" sz="2800" dirty="0" smtClean="0">
                <a:solidFill>
                  <a:srgbClr val="FFFFFF"/>
                </a:solidFill>
                <a:latin typeface="Times New Roman" panose="02020603050405020304" pitchFamily="18" charset="0"/>
                <a:cs typeface="Times New Roman" panose="02020603050405020304" pitchFamily="18" charset="0"/>
              </a:rPr>
              <a:t>Must</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be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comfortable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with</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taking</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risks</a:t>
            </a:r>
            <a:endParaRPr lang="en-US" altLang="zh-CN" sz="2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342900" algn="l"/>
                <a:tab pos="558800" algn="l"/>
                <a:tab pos="1625600" algn="l"/>
                <a:tab pos="1739900" algn="l"/>
              </a:tabLst>
            </a:pPr>
            <a:r>
              <a:rPr lang="en-US" altLang="zh-CN" sz="2795" dirty="0" smtClean="0">
                <a:solidFill>
                  <a:srgbClr val="FFFFFF"/>
                </a:solidFill>
                <a:latin typeface="Wingdings" panose="05000000000000000000" pitchFamily="18" charset="0"/>
                <a:cs typeface="Wingdings" panose="05000000000000000000" pitchFamily="18" charset="0"/>
              </a:rPr>
              <a:t></a:t>
            </a:r>
            <a:r>
              <a:rPr lang="en-US" altLang="zh-CN" sz="2795" dirty="0" smtClean="0">
                <a:solidFill>
                  <a:srgbClr val="FFFFFF"/>
                </a:solidFill>
                <a:latin typeface="Times New Roman" panose="02020603050405020304" pitchFamily="18" charset="0"/>
                <a:cs typeface="Times New Roman" panose="02020603050405020304" pitchFamily="18" charset="0"/>
              </a:rPr>
              <a:t>Need</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many</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different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skills</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and</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Times New Roman" panose="02020603050405020304" pitchFamily="18" charset="0"/>
                <a:cs typeface="Times New Roman" panose="02020603050405020304" pitchFamily="18" charset="0"/>
              </a:rPr>
              <a:t>talents</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4000"/>
              </a:lnSpc>
              <a:tabLst>
                <a:tab pos="342900" algn="l"/>
                <a:tab pos="558800" algn="l"/>
                <a:tab pos="1625600" algn="l"/>
                <a:tab pos="1739900" algn="l"/>
              </a:tabLst>
            </a:pPr>
            <a:r>
              <a:rPr lang="en-US" altLang="zh-CN" sz="2800" dirty="0" smtClean="0">
                <a:solidFill>
                  <a:srgbClr val="FFFFFF"/>
                </a:solidFill>
                <a:latin typeface="Wingdings" panose="05000000000000000000" pitchFamily="18" charset="0"/>
                <a:cs typeface="Wingdings" panose="05000000000000000000" pitchFamily="18" charset="0"/>
              </a:rPr>
              <a:t></a:t>
            </a:r>
            <a:r>
              <a:rPr lang="en-US" altLang="zh-CN" sz="2800" dirty="0" smtClean="0">
                <a:solidFill>
                  <a:srgbClr val="FFFFFF"/>
                </a:solidFill>
                <a:latin typeface="Times New Roman" panose="02020603050405020304" pitchFamily="18" charset="0"/>
                <a:cs typeface="Times New Roman" panose="02020603050405020304" pitchFamily="18" charset="0"/>
              </a:rPr>
              <a:t>Must</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be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comfortable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with</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the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potential</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FFFF"/>
                </a:solidFill>
                <a:latin typeface="Times New Roman" panose="02020603050405020304" pitchFamily="18" charset="0"/>
                <a:cs typeface="Times New Roman" panose="02020603050405020304" pitchFamily="18" charset="0"/>
              </a:rPr>
              <a:t>for</a:t>
            </a:r>
            <a:endParaRPr lang="en-US" altLang="zh-CN" sz="2800" dirty="0" smtClean="0">
              <a:solidFill>
                <a:srgbClr val="FFFFFF"/>
              </a:solidFill>
              <a:latin typeface="Times New Roman" panose="02020603050405020304" pitchFamily="18" charset="0"/>
              <a:cs typeface="Times New Roman" panose="02020603050405020304" pitchFamily="18" charset="0"/>
            </a:endParaRPr>
          </a:p>
          <a:p>
            <a:pPr>
              <a:lnSpc>
                <a:spcPts val="3300"/>
              </a:lnSpc>
              <a:tabLst>
                <a:tab pos="342900" algn="l"/>
                <a:tab pos="558800" algn="l"/>
                <a:tab pos="1625600" algn="l"/>
                <a:tab pos="1739900" algn="l"/>
              </a:tabLst>
            </a:pPr>
            <a:r>
              <a:rPr lang="en-US" altLang="zh-CN" dirty="0" smtClean="0"/>
              <a:t>	</a:t>
            </a:r>
            <a:r>
              <a:rPr lang="en-US" altLang="zh-CN" sz="2795" dirty="0" smtClean="0">
                <a:solidFill>
                  <a:srgbClr val="FFFFFF"/>
                </a:solidFill>
                <a:latin typeface="Times New Roman" panose="02020603050405020304" pitchFamily="18" charset="0"/>
                <a:cs typeface="Times New Roman" panose="02020603050405020304" pitchFamily="18" charset="0"/>
              </a:rPr>
              <a:t>failure</a:t>
            </a:r>
            <a:endParaRPr lang="en-US" altLang="zh-CN" sz="2795"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700"/>
              </a:lnSpc>
              <a:tabLst>
                <a:tab pos="342900" algn="l"/>
                <a:tab pos="558800" algn="l"/>
                <a:tab pos="1625600" algn="l"/>
                <a:tab pos="1739900" algn="l"/>
              </a:tabLst>
            </a:pPr>
            <a:r>
              <a:rPr lang="en-US" altLang="zh-CN" dirty="0" smtClean="0"/>
              <a:t>			</a:t>
            </a:r>
            <a:endParaRPr lang="en-US" altLang="zh-CN" sz="900"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5152" cy="1143000"/>
          </a:xfrm>
        </p:spPr>
        <p:txBody>
          <a:bodyPr>
            <a:normAutofit fontScale="90000"/>
          </a:bodyPr>
          <a:lstStyle/>
          <a:p>
            <a:br>
              <a:rPr lang="en-US" dirty="0"/>
            </a:br>
            <a:r>
              <a:rPr lang="en-US" sz="4000" b="1" dirty="0">
                <a:solidFill>
                  <a:srgbClr val="C00000"/>
                </a:solidFill>
              </a:rPr>
              <a:t>the Cultural Diversity of</a:t>
            </a:r>
            <a:r>
              <a:rPr lang="en-US" sz="4000" dirty="0">
                <a:solidFill>
                  <a:srgbClr val="C00000"/>
                </a:solidFill>
              </a:rPr>
              <a:t> </a:t>
            </a:r>
            <a:r>
              <a:rPr lang="en-US" sz="4000" b="1" dirty="0">
                <a:solidFill>
                  <a:srgbClr val="C00000"/>
                </a:solidFill>
              </a:rPr>
              <a:t>Entrepreneurship</a:t>
            </a:r>
            <a:endParaRPr lang="en-US" sz="4000" dirty="0">
              <a:solidFill>
                <a:srgbClr val="C00000"/>
              </a:solidFill>
            </a:endParaRPr>
          </a:p>
        </p:txBody>
      </p:sp>
      <p:sp>
        <p:nvSpPr>
          <p:cNvPr id="3" name="Content Placeholder 2"/>
          <p:cNvSpPr>
            <a:spLocks noGrp="1"/>
          </p:cNvSpPr>
          <p:nvPr>
            <p:ph sz="quarter" idx="1"/>
          </p:nvPr>
        </p:nvSpPr>
        <p:spPr>
          <a:xfrm>
            <a:off x="567558" y="1576552"/>
            <a:ext cx="8164961" cy="4595648"/>
          </a:xfrm>
        </p:spPr>
        <p:txBody>
          <a:bodyPr>
            <a:normAutofit/>
          </a:bodyPr>
          <a:lstStyle/>
          <a:p>
            <a:pPr marL="0" indent="0">
              <a:buNone/>
            </a:pPr>
            <a:r>
              <a:rPr lang="en-US" dirty="0"/>
              <a:t> </a:t>
            </a:r>
            <a:endParaRPr lang="en-US" dirty="0"/>
          </a:p>
          <a:p>
            <a:pPr marL="0" indent="0">
              <a:buNone/>
            </a:pPr>
            <a:r>
              <a:rPr lang="en-US" b="1" dirty="0" smtClean="0"/>
              <a:t>1- </a:t>
            </a:r>
            <a:r>
              <a:rPr lang="en-US" b="1" dirty="0"/>
              <a:t> Young entrepreneurs</a:t>
            </a:r>
            <a:endParaRPr lang="en-US" b="1" dirty="0"/>
          </a:p>
          <a:p>
            <a:pPr marL="0" indent="0">
              <a:buNone/>
            </a:pPr>
            <a:r>
              <a:rPr lang="en-US" b="1" dirty="0" smtClean="0"/>
              <a:t>2- Women</a:t>
            </a:r>
            <a:endParaRPr lang="en-US" b="1" dirty="0"/>
          </a:p>
          <a:p>
            <a:pPr marL="0" indent="0">
              <a:buNone/>
            </a:pPr>
            <a:r>
              <a:rPr lang="en-US" b="1" dirty="0" smtClean="0"/>
              <a:t>3- </a:t>
            </a:r>
            <a:r>
              <a:rPr lang="en-US" b="1" dirty="0"/>
              <a:t> Minority-owned </a:t>
            </a:r>
            <a:r>
              <a:rPr lang="en-US" b="1" dirty="0" smtClean="0"/>
              <a:t>enterprises</a:t>
            </a:r>
            <a:endParaRPr lang="en-US" b="1" dirty="0"/>
          </a:p>
          <a:p>
            <a:pPr marL="0" indent="0">
              <a:buNone/>
            </a:pPr>
            <a:r>
              <a:rPr lang="en-US" b="1" dirty="0"/>
              <a:t> 4</a:t>
            </a:r>
            <a:r>
              <a:rPr lang="en-US" b="1" dirty="0" smtClean="0"/>
              <a:t>- Part-time</a:t>
            </a:r>
            <a:r>
              <a:rPr lang="en-US" b="1" dirty="0"/>
              <a:t> entrepreneurs</a:t>
            </a:r>
            <a:endParaRPr lang="en-US" b="1" dirty="0"/>
          </a:p>
          <a:p>
            <a:pPr marL="0" indent="0">
              <a:buNone/>
            </a:pPr>
            <a:r>
              <a:rPr lang="en-US" b="1" dirty="0"/>
              <a:t>5</a:t>
            </a:r>
            <a:r>
              <a:rPr lang="en-US" b="1" dirty="0" smtClean="0"/>
              <a:t>- Home-based</a:t>
            </a:r>
            <a:r>
              <a:rPr lang="en-US" b="1" dirty="0"/>
              <a:t> businesses</a:t>
            </a:r>
            <a:endParaRPr lang="en-US" b="1" dirty="0"/>
          </a:p>
          <a:p>
            <a:pPr marL="0" lvl="1" indent="0">
              <a:buClr>
                <a:schemeClr val="accent1"/>
              </a:buClr>
              <a:buSzPct val="85000"/>
              <a:buNone/>
            </a:pPr>
            <a:r>
              <a:rPr lang="en-US" b="1" dirty="0" smtClean="0">
                <a:solidFill>
                  <a:schemeClr val="tx1"/>
                </a:solidFill>
              </a:rPr>
              <a:t>6- </a:t>
            </a:r>
            <a:r>
              <a:rPr lang="en-US" b="1" dirty="0">
                <a:solidFill>
                  <a:schemeClr val="tx1"/>
                </a:solidFill>
              </a:rPr>
              <a:t> Family </a:t>
            </a:r>
            <a:r>
              <a:rPr lang="en-US" b="1" dirty="0" err="1" smtClean="0">
                <a:solidFill>
                  <a:schemeClr val="tx1"/>
                </a:solidFill>
              </a:rPr>
              <a:t>businesse</a:t>
            </a:r>
            <a:r>
              <a:rPr lang="en-US" b="1" dirty="0" smtClean="0">
                <a:solidFill>
                  <a:schemeClr val="tx1"/>
                </a:solidFill>
              </a:rPr>
              <a:t>  (</a:t>
            </a:r>
            <a:r>
              <a:rPr lang="en-US" dirty="0" smtClean="0">
                <a:solidFill>
                  <a:schemeClr val="tx1"/>
                </a:solidFill>
              </a:rPr>
              <a:t>Owned </a:t>
            </a:r>
            <a:r>
              <a:rPr lang="en-US" dirty="0">
                <a:solidFill>
                  <a:schemeClr val="tx1"/>
                </a:solidFill>
              </a:rPr>
              <a:t>and financially controlled by </a:t>
            </a:r>
            <a:r>
              <a:rPr lang="en-US" dirty="0">
                <a:solidFill>
                  <a:schemeClr val="tx1"/>
                </a:solidFill>
              </a:rPr>
              <a:t> </a:t>
            </a:r>
            <a:r>
              <a:rPr lang="en-US" dirty="0" smtClean="0">
                <a:solidFill>
                  <a:schemeClr val="tx1"/>
                </a:solidFill>
              </a:rPr>
              <a:t>                     </a:t>
            </a:r>
            <a:r>
              <a:rPr lang="en-US" dirty="0" smtClean="0">
                <a:solidFill>
                  <a:schemeClr val="tx1"/>
                </a:solidFill>
              </a:rPr>
              <a:t>family </a:t>
            </a:r>
            <a:r>
              <a:rPr lang="en-US" dirty="0" smtClean="0">
                <a:solidFill>
                  <a:schemeClr val="tx1"/>
                </a:solidFill>
              </a:rPr>
              <a:t>members).</a:t>
            </a:r>
            <a:endParaRPr lang="en-US" b="1" dirty="0">
              <a:solidFill>
                <a:schemeClr val="tx1"/>
              </a:solidFill>
            </a:endParaRPr>
          </a:p>
          <a:p>
            <a:pPr marL="0" indent="0">
              <a:buNone/>
            </a:pPr>
            <a:r>
              <a:rPr lang="en-US" b="1" dirty="0"/>
              <a:t>7</a:t>
            </a:r>
            <a:r>
              <a:rPr lang="en-US" b="1" dirty="0" smtClean="0"/>
              <a:t>- </a:t>
            </a:r>
            <a:r>
              <a:rPr lang="en-US" b="1" dirty="0"/>
              <a:t> Corporate dropouts</a:t>
            </a: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FD23E6A-649F-4A04-90E9-058BE890C79B}" type="slidenum">
              <a:rPr lang="en-US" sz="1400" smtClean="0">
                <a:solidFill>
                  <a:schemeClr val="bg2"/>
                </a:solidFill>
              </a:rPr>
            </a:fld>
            <a:endParaRPr lang="en-US" sz="1400" smtClean="0">
              <a:solidFill>
                <a:schemeClr val="bg2"/>
              </a:solidFill>
            </a:endParaRPr>
          </a:p>
        </p:txBody>
      </p:sp>
      <p:sp>
        <p:nvSpPr>
          <p:cNvPr id="17412" name="Rectangle 2"/>
          <p:cNvSpPr>
            <a:spLocks noGrp="1" noChangeArrowheads="1"/>
          </p:cNvSpPr>
          <p:nvPr>
            <p:ph type="title"/>
          </p:nvPr>
        </p:nvSpPr>
        <p:spPr>
          <a:xfrm>
            <a:off x="304800" y="0"/>
            <a:ext cx="8203324" cy="1219200"/>
          </a:xfrm>
        </p:spPr>
        <p:txBody>
          <a:bodyPr>
            <a:normAutofit/>
          </a:bodyPr>
          <a:lstStyle/>
          <a:p>
            <a:r>
              <a:rPr lang="en-US" sz="3600" b="1" dirty="0">
                <a:solidFill>
                  <a:srgbClr val="C00000"/>
                </a:solidFill>
              </a:rPr>
              <a:t>R</a:t>
            </a:r>
            <a:r>
              <a:rPr lang="en-US" sz="3600" b="1" dirty="0" smtClean="0">
                <a:solidFill>
                  <a:srgbClr val="C00000"/>
                </a:solidFill>
              </a:rPr>
              <a:t>easons why many small businesses fail.</a:t>
            </a:r>
            <a:endParaRPr lang="en-US" sz="3600" b="1" dirty="0" smtClean="0">
              <a:solidFill>
                <a:srgbClr val="C00000"/>
              </a:solidFill>
            </a:endParaRPr>
          </a:p>
        </p:txBody>
      </p:sp>
      <p:graphicFrame>
        <p:nvGraphicFramePr>
          <p:cNvPr id="17413" name="Object 3"/>
          <p:cNvGraphicFramePr>
            <a:graphicFrameLocks noChangeAspect="1"/>
          </p:cNvGraphicFramePr>
          <p:nvPr/>
        </p:nvGraphicFramePr>
        <p:xfrm>
          <a:off x="1676400" y="1905000"/>
          <a:ext cx="5692775" cy="4064000"/>
        </p:xfrm>
        <a:graphic>
          <a:graphicData uri="http://schemas.openxmlformats.org/presentationml/2006/ole">
            <mc:AlternateContent xmlns:mc="http://schemas.openxmlformats.org/markup-compatibility/2006">
              <mc:Choice xmlns:v="urn:schemas-microsoft-com:vml" Requires="v">
                <p:oleObj spid="_x0000_s1047" name="Photo Editor Photo" r:id="rId1" imgW="11115675" imgH="7934325" progId="MSPhotoEd.3">
                  <p:embed/>
                </p:oleObj>
              </mc:Choice>
              <mc:Fallback>
                <p:oleObj name="Photo Editor Photo" r:id="rId1" imgW="11115675" imgH="7934325" progId="MSPhotoEd.3">
                  <p:embed/>
                  <p:pic>
                    <p:nvPicPr>
                      <p:cNvPr id="0" name="Picture 1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000"/>
                        <a:ext cx="56927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3683" y="236483"/>
            <a:ext cx="7909035" cy="6360869"/>
          </a:xfrm>
        </p:spPr>
        <p:txBody>
          <a:bodyPr/>
          <a:lstStyle/>
          <a:p>
            <a:r>
              <a:rPr lang="en-US" dirty="0" smtClean="0">
                <a:solidFill>
                  <a:srgbClr val="C00000"/>
                </a:solidFill>
              </a:rPr>
              <a:t>What is the difference between an entrepreneur and a small business owner?</a:t>
            </a:r>
            <a:endParaRPr lang="en-US" dirty="0">
              <a:solidFill>
                <a:srgbClr val="C0000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2413" y="1371600"/>
            <a:ext cx="5726029" cy="396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83779" y="2967334"/>
            <a:ext cx="8560676" cy="3323987"/>
          </a:xfrm>
          <a:prstGeom prst="rect">
            <a:avLst/>
          </a:prstGeom>
        </p:spPr>
        <p:txBody>
          <a:bodyPr wrap="square">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sz="2400" dirty="0" smtClean="0"/>
              <a:t>There are distinct differences in the mindset and motivations of both entrepreneurs and  small business owners</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85800" y="76200"/>
            <a:ext cx="8153400" cy="1143000"/>
          </a:xfrm>
          <a:custGeom>
            <a:avLst/>
            <a:gdLst>
              <a:gd name="connsiteX0" fmla="*/ 0 w 8153400"/>
              <a:gd name="connsiteY0" fmla="*/ 1143000 h 1143000"/>
              <a:gd name="connsiteX1" fmla="*/ 8153400 w 8153400"/>
              <a:gd name="connsiteY1" fmla="*/ 1143000 h 1143000"/>
              <a:gd name="connsiteX2" fmla="*/ 8153400 w 8153400"/>
              <a:gd name="connsiteY2" fmla="*/ 0 h 1143000"/>
              <a:gd name="connsiteX3" fmla="*/ 0 w 8153400"/>
              <a:gd name="connsiteY3" fmla="*/ 0 h 1143000"/>
              <a:gd name="connsiteX4" fmla="*/ 0 w 8153400"/>
              <a:gd name="connsiteY4" fmla="*/ 114300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53400" h="1143000">
                <a:moveTo>
                  <a:pt x="0" y="1143000"/>
                </a:moveTo>
                <a:lnTo>
                  <a:pt x="8153400" y="1143000"/>
                </a:lnTo>
                <a:lnTo>
                  <a:pt x="8153400" y="0"/>
                </a:lnTo>
                <a:lnTo>
                  <a:pt x="0" y="0"/>
                </a:lnTo>
                <a:lnTo>
                  <a:pt x="0" y="1143000"/>
                </a:lnTo>
              </a:path>
            </a:pathLst>
          </a:custGeom>
          <a:solidFill>
            <a:srgbClr val="3365F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194212" y="2478635"/>
            <a:ext cx="256996" cy="248876"/>
          </a:xfrm>
          <a:custGeom>
            <a:avLst/>
            <a:gdLst>
              <a:gd name="connsiteX0" fmla="*/ 0 w 256996"/>
              <a:gd name="connsiteY0" fmla="*/ 207919 h 248876"/>
              <a:gd name="connsiteX1" fmla="*/ 41250 w 256996"/>
              <a:gd name="connsiteY1" fmla="*/ 190587 h 248876"/>
              <a:gd name="connsiteX2" fmla="*/ 82487 w 256996"/>
              <a:gd name="connsiteY2" fmla="*/ 171682 h 248876"/>
              <a:gd name="connsiteX3" fmla="*/ 85665 w 256996"/>
              <a:gd name="connsiteY3" fmla="*/ 177988 h 248876"/>
              <a:gd name="connsiteX4" fmla="*/ 87254 w 256996"/>
              <a:gd name="connsiteY4" fmla="*/ 182721 h 248876"/>
              <a:gd name="connsiteX5" fmla="*/ 93597 w 256996"/>
              <a:gd name="connsiteY5" fmla="*/ 189014 h 248876"/>
              <a:gd name="connsiteX6" fmla="*/ 101530 w 256996"/>
              <a:gd name="connsiteY6" fmla="*/ 192160 h 248876"/>
              <a:gd name="connsiteX7" fmla="*/ 111051 w 256996"/>
              <a:gd name="connsiteY7" fmla="*/ 192160 h 248876"/>
              <a:gd name="connsiteX8" fmla="*/ 120559 w 256996"/>
              <a:gd name="connsiteY8" fmla="*/ 189014 h 248876"/>
              <a:gd name="connsiteX9" fmla="*/ 133258 w 256996"/>
              <a:gd name="connsiteY9" fmla="*/ 185867 h 248876"/>
              <a:gd name="connsiteX10" fmla="*/ 150712 w 256996"/>
              <a:gd name="connsiteY10" fmla="*/ 177988 h 248876"/>
              <a:gd name="connsiteX11" fmla="*/ 161809 w 256996"/>
              <a:gd name="connsiteY11" fmla="*/ 168535 h 248876"/>
              <a:gd name="connsiteX12" fmla="*/ 166576 w 256996"/>
              <a:gd name="connsiteY12" fmla="*/ 163815 h 248876"/>
              <a:gd name="connsiteX13" fmla="*/ 169741 w 256996"/>
              <a:gd name="connsiteY13" fmla="*/ 159083 h 248876"/>
              <a:gd name="connsiteX14" fmla="*/ 172920 w 256996"/>
              <a:gd name="connsiteY14" fmla="*/ 149630 h 248876"/>
              <a:gd name="connsiteX15" fmla="*/ 171331 w 256996"/>
              <a:gd name="connsiteY15" fmla="*/ 143337 h 248876"/>
              <a:gd name="connsiteX16" fmla="*/ 163398 w 256996"/>
              <a:gd name="connsiteY16" fmla="*/ 140190 h 248876"/>
              <a:gd name="connsiteX17" fmla="*/ 157055 w 256996"/>
              <a:gd name="connsiteY17" fmla="*/ 140190 h 248876"/>
              <a:gd name="connsiteX18" fmla="*/ 145945 w 256996"/>
              <a:gd name="connsiteY18" fmla="*/ 140190 h 248876"/>
              <a:gd name="connsiteX19" fmla="*/ 133258 w 256996"/>
              <a:gd name="connsiteY19" fmla="*/ 143337 h 248876"/>
              <a:gd name="connsiteX20" fmla="*/ 117394 w 256996"/>
              <a:gd name="connsiteY20" fmla="*/ 146483 h 248876"/>
              <a:gd name="connsiteX21" fmla="*/ 90419 w 256996"/>
              <a:gd name="connsiteY21" fmla="*/ 151216 h 248876"/>
              <a:gd name="connsiteX22" fmla="*/ 68212 w 256996"/>
              <a:gd name="connsiteY22" fmla="*/ 154363 h 248876"/>
              <a:gd name="connsiteX23" fmla="*/ 49182 w 256996"/>
              <a:gd name="connsiteY23" fmla="*/ 155936 h 248876"/>
              <a:gd name="connsiteX24" fmla="*/ 34906 w 256996"/>
              <a:gd name="connsiteY24" fmla="*/ 154363 h 248876"/>
              <a:gd name="connsiteX25" fmla="*/ 23796 w 256996"/>
              <a:gd name="connsiteY25" fmla="*/ 149630 h 248876"/>
              <a:gd name="connsiteX26" fmla="*/ 15864 w 256996"/>
              <a:gd name="connsiteY26" fmla="*/ 143337 h 248876"/>
              <a:gd name="connsiteX27" fmla="*/ 11110 w 256996"/>
              <a:gd name="connsiteY27" fmla="*/ 135458 h 248876"/>
              <a:gd name="connsiteX28" fmla="*/ 9521 w 256996"/>
              <a:gd name="connsiteY28" fmla="*/ 124431 h 248876"/>
              <a:gd name="connsiteX29" fmla="*/ 11110 w 256996"/>
              <a:gd name="connsiteY29" fmla="*/ 116552 h 248876"/>
              <a:gd name="connsiteX30" fmla="*/ 12686 w 256996"/>
              <a:gd name="connsiteY30" fmla="*/ 108686 h 248876"/>
              <a:gd name="connsiteX31" fmla="*/ 17453 w 256996"/>
              <a:gd name="connsiteY31" fmla="*/ 99233 h 248876"/>
              <a:gd name="connsiteX32" fmla="*/ 23796 w 256996"/>
              <a:gd name="connsiteY32" fmla="*/ 89780 h 248876"/>
              <a:gd name="connsiteX33" fmla="*/ 30140 w 256996"/>
              <a:gd name="connsiteY33" fmla="*/ 80328 h 248876"/>
              <a:gd name="connsiteX34" fmla="*/ 39661 w 256996"/>
              <a:gd name="connsiteY34" fmla="*/ 72448 h 248876"/>
              <a:gd name="connsiteX35" fmla="*/ 49182 w 256996"/>
              <a:gd name="connsiteY35" fmla="*/ 62996 h 248876"/>
              <a:gd name="connsiteX36" fmla="*/ 61868 w 256996"/>
              <a:gd name="connsiteY36" fmla="*/ 53556 h 248876"/>
              <a:gd name="connsiteX37" fmla="*/ 74555 w 256996"/>
              <a:gd name="connsiteY37" fmla="*/ 44103 h 248876"/>
              <a:gd name="connsiteX38" fmla="*/ 92008 w 256996"/>
              <a:gd name="connsiteY38" fmla="*/ 36224 h 248876"/>
              <a:gd name="connsiteX39" fmla="*/ 111051 w 256996"/>
              <a:gd name="connsiteY39" fmla="*/ 26771 h 248876"/>
              <a:gd name="connsiteX40" fmla="*/ 131669 w 256996"/>
              <a:gd name="connsiteY40" fmla="*/ 18892 h 248876"/>
              <a:gd name="connsiteX41" fmla="*/ 157055 w 256996"/>
              <a:gd name="connsiteY41" fmla="*/ 9439 h 248876"/>
              <a:gd name="connsiteX42" fmla="*/ 179263 w 256996"/>
              <a:gd name="connsiteY42" fmla="*/ 3146 h 248876"/>
              <a:gd name="connsiteX43" fmla="*/ 198292 w 256996"/>
              <a:gd name="connsiteY43" fmla="*/ 0 h 248876"/>
              <a:gd name="connsiteX44" fmla="*/ 214157 w 256996"/>
              <a:gd name="connsiteY44" fmla="*/ 0 h 248876"/>
              <a:gd name="connsiteX45" fmla="*/ 226856 w 256996"/>
              <a:gd name="connsiteY45" fmla="*/ 3146 h 248876"/>
              <a:gd name="connsiteX46" fmla="*/ 236377 w 256996"/>
              <a:gd name="connsiteY46" fmla="*/ 9439 h 248876"/>
              <a:gd name="connsiteX47" fmla="*/ 244310 w 256996"/>
              <a:gd name="connsiteY47" fmla="*/ 18892 h 248876"/>
              <a:gd name="connsiteX48" fmla="*/ 249064 w 256996"/>
              <a:gd name="connsiteY48" fmla="*/ 31504 h 248876"/>
              <a:gd name="connsiteX49" fmla="*/ 207814 w 256996"/>
              <a:gd name="connsiteY49" fmla="*/ 50397 h 248876"/>
              <a:gd name="connsiteX50" fmla="*/ 164987 w 256996"/>
              <a:gd name="connsiteY50" fmla="*/ 67729 h 248876"/>
              <a:gd name="connsiteX51" fmla="*/ 160220 w 256996"/>
              <a:gd name="connsiteY51" fmla="*/ 58276 h 248876"/>
              <a:gd name="connsiteX52" fmla="*/ 152288 w 256996"/>
              <a:gd name="connsiteY52" fmla="*/ 53556 h 248876"/>
              <a:gd name="connsiteX53" fmla="*/ 139602 w 256996"/>
              <a:gd name="connsiteY53" fmla="*/ 53556 h 248876"/>
              <a:gd name="connsiteX54" fmla="*/ 131669 w 256996"/>
              <a:gd name="connsiteY54" fmla="*/ 56703 h 248876"/>
              <a:gd name="connsiteX55" fmla="*/ 122148 w 256996"/>
              <a:gd name="connsiteY55" fmla="*/ 59849 h 248876"/>
              <a:gd name="connsiteX56" fmla="*/ 109462 w 256996"/>
              <a:gd name="connsiteY56" fmla="*/ 66155 h 248876"/>
              <a:gd name="connsiteX57" fmla="*/ 99940 w 256996"/>
              <a:gd name="connsiteY57" fmla="*/ 72448 h 248876"/>
              <a:gd name="connsiteX58" fmla="*/ 96775 w 256996"/>
              <a:gd name="connsiteY58" fmla="*/ 77181 h 248876"/>
              <a:gd name="connsiteX59" fmla="*/ 93597 w 256996"/>
              <a:gd name="connsiteY59" fmla="*/ 80328 h 248876"/>
              <a:gd name="connsiteX60" fmla="*/ 92008 w 256996"/>
              <a:gd name="connsiteY60" fmla="*/ 86634 h 248876"/>
              <a:gd name="connsiteX61" fmla="*/ 93597 w 256996"/>
              <a:gd name="connsiteY61" fmla="*/ 91354 h 248876"/>
              <a:gd name="connsiteX62" fmla="*/ 98351 w 256996"/>
              <a:gd name="connsiteY62" fmla="*/ 92927 h 248876"/>
              <a:gd name="connsiteX63" fmla="*/ 101530 w 256996"/>
              <a:gd name="connsiteY63" fmla="*/ 92927 h 248876"/>
              <a:gd name="connsiteX64" fmla="*/ 107873 w 256996"/>
              <a:gd name="connsiteY64" fmla="*/ 92927 h 248876"/>
              <a:gd name="connsiteX65" fmla="*/ 117394 w 256996"/>
              <a:gd name="connsiteY65" fmla="*/ 91354 h 248876"/>
              <a:gd name="connsiteX66" fmla="*/ 126915 w 256996"/>
              <a:gd name="connsiteY66" fmla="*/ 89780 h 248876"/>
              <a:gd name="connsiteX67" fmla="*/ 153877 w 256996"/>
              <a:gd name="connsiteY67" fmla="*/ 83474 h 248876"/>
              <a:gd name="connsiteX68" fmla="*/ 177674 w 256996"/>
              <a:gd name="connsiteY68" fmla="*/ 78754 h 248876"/>
              <a:gd name="connsiteX69" fmla="*/ 195127 w 256996"/>
              <a:gd name="connsiteY69" fmla="*/ 75608 h 248876"/>
              <a:gd name="connsiteX70" fmla="*/ 209403 w 256996"/>
              <a:gd name="connsiteY70" fmla="*/ 74022 h 248876"/>
              <a:gd name="connsiteX71" fmla="*/ 222089 w 256996"/>
              <a:gd name="connsiteY71" fmla="*/ 74022 h 248876"/>
              <a:gd name="connsiteX72" fmla="*/ 231610 w 256996"/>
              <a:gd name="connsiteY72" fmla="*/ 75608 h 248876"/>
              <a:gd name="connsiteX73" fmla="*/ 239543 w 256996"/>
              <a:gd name="connsiteY73" fmla="*/ 78754 h 248876"/>
              <a:gd name="connsiteX74" fmla="*/ 245886 w 256996"/>
              <a:gd name="connsiteY74" fmla="*/ 81901 h 248876"/>
              <a:gd name="connsiteX75" fmla="*/ 250653 w 256996"/>
              <a:gd name="connsiteY75" fmla="*/ 86634 h 248876"/>
              <a:gd name="connsiteX76" fmla="*/ 253818 w 256996"/>
              <a:gd name="connsiteY76" fmla="*/ 92927 h 248876"/>
              <a:gd name="connsiteX77" fmla="*/ 256996 w 256996"/>
              <a:gd name="connsiteY77" fmla="*/ 107112 h 248876"/>
              <a:gd name="connsiteX78" fmla="*/ 255407 w 256996"/>
              <a:gd name="connsiteY78" fmla="*/ 118138 h 248876"/>
              <a:gd name="connsiteX79" fmla="*/ 253818 w 256996"/>
              <a:gd name="connsiteY79" fmla="*/ 127578 h 248876"/>
              <a:gd name="connsiteX80" fmla="*/ 249064 w 256996"/>
              <a:gd name="connsiteY80" fmla="*/ 138604 h 248876"/>
              <a:gd name="connsiteX81" fmla="*/ 242721 w 256996"/>
              <a:gd name="connsiteY81" fmla="*/ 149630 h 248876"/>
              <a:gd name="connsiteX82" fmla="*/ 234788 w 256996"/>
              <a:gd name="connsiteY82" fmla="*/ 160656 h 248876"/>
              <a:gd name="connsiteX83" fmla="*/ 225267 w 256996"/>
              <a:gd name="connsiteY83" fmla="*/ 170108 h 248876"/>
              <a:gd name="connsiteX84" fmla="*/ 212581 w 256996"/>
              <a:gd name="connsiteY84" fmla="*/ 181135 h 248876"/>
              <a:gd name="connsiteX85" fmla="*/ 199881 w 256996"/>
              <a:gd name="connsiteY85" fmla="*/ 190587 h 248876"/>
              <a:gd name="connsiteX86" fmla="*/ 185606 w 256996"/>
              <a:gd name="connsiteY86" fmla="*/ 200040 h 248876"/>
              <a:gd name="connsiteX87" fmla="*/ 169741 w 256996"/>
              <a:gd name="connsiteY87" fmla="*/ 209492 h 248876"/>
              <a:gd name="connsiteX88" fmla="*/ 150712 w 256996"/>
              <a:gd name="connsiteY88" fmla="*/ 218945 h 248876"/>
              <a:gd name="connsiteX89" fmla="*/ 131669 w 256996"/>
              <a:gd name="connsiteY89" fmla="*/ 226824 h 248876"/>
              <a:gd name="connsiteX90" fmla="*/ 98351 w 256996"/>
              <a:gd name="connsiteY90" fmla="*/ 239423 h 248876"/>
              <a:gd name="connsiteX91" fmla="*/ 69801 w 256996"/>
              <a:gd name="connsiteY91" fmla="*/ 245717 h 248876"/>
              <a:gd name="connsiteX92" fmla="*/ 47593 w 256996"/>
              <a:gd name="connsiteY92" fmla="*/ 248876 h 248876"/>
              <a:gd name="connsiteX93" fmla="*/ 39661 w 256996"/>
              <a:gd name="connsiteY93" fmla="*/ 247290 h 248876"/>
              <a:gd name="connsiteX94" fmla="*/ 31728 w 256996"/>
              <a:gd name="connsiteY94" fmla="*/ 245717 h 248876"/>
              <a:gd name="connsiteX95" fmla="*/ 19042 w 256996"/>
              <a:gd name="connsiteY95" fmla="*/ 239423 h 248876"/>
              <a:gd name="connsiteX96" fmla="*/ 9521 w 256996"/>
              <a:gd name="connsiteY96" fmla="*/ 231544 h 248876"/>
              <a:gd name="connsiteX97" fmla="*/ 3178 w 256996"/>
              <a:gd name="connsiteY97" fmla="*/ 220518 h 248876"/>
              <a:gd name="connsiteX98" fmla="*/ 0 w 256996"/>
              <a:gd name="connsiteY98" fmla="*/ 207919 h 2488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Lst>
            <a:rect l="l" t="t" r="r" b="b"/>
            <a:pathLst>
              <a:path w="256996" h="248876">
                <a:moveTo>
                  <a:pt x="0" y="207919"/>
                </a:moveTo>
                <a:lnTo>
                  <a:pt x="41250" y="190587"/>
                </a:lnTo>
                <a:lnTo>
                  <a:pt x="82487" y="171682"/>
                </a:lnTo>
                <a:lnTo>
                  <a:pt x="85665" y="177988"/>
                </a:lnTo>
                <a:lnTo>
                  <a:pt x="87254" y="182721"/>
                </a:lnTo>
                <a:lnTo>
                  <a:pt x="93597" y="189014"/>
                </a:lnTo>
                <a:lnTo>
                  <a:pt x="101530" y="192160"/>
                </a:lnTo>
                <a:lnTo>
                  <a:pt x="111051" y="192160"/>
                </a:lnTo>
                <a:lnTo>
                  <a:pt x="120559" y="189014"/>
                </a:lnTo>
                <a:lnTo>
                  <a:pt x="133258" y="185867"/>
                </a:lnTo>
                <a:lnTo>
                  <a:pt x="150712" y="177988"/>
                </a:lnTo>
                <a:lnTo>
                  <a:pt x="161809" y="168535"/>
                </a:lnTo>
                <a:lnTo>
                  <a:pt x="166576" y="163815"/>
                </a:lnTo>
                <a:lnTo>
                  <a:pt x="169741" y="159083"/>
                </a:lnTo>
                <a:lnTo>
                  <a:pt x="172920" y="149630"/>
                </a:lnTo>
                <a:lnTo>
                  <a:pt x="171331" y="143337"/>
                </a:lnTo>
                <a:lnTo>
                  <a:pt x="163398" y="140190"/>
                </a:lnTo>
                <a:lnTo>
                  <a:pt x="157055" y="140190"/>
                </a:lnTo>
                <a:lnTo>
                  <a:pt x="145945" y="140190"/>
                </a:lnTo>
                <a:lnTo>
                  <a:pt x="133258" y="143337"/>
                </a:lnTo>
                <a:lnTo>
                  <a:pt x="117394" y="146483"/>
                </a:lnTo>
                <a:lnTo>
                  <a:pt x="90419" y="151216"/>
                </a:lnTo>
                <a:lnTo>
                  <a:pt x="68212" y="154363"/>
                </a:lnTo>
                <a:lnTo>
                  <a:pt x="49182" y="155936"/>
                </a:lnTo>
                <a:lnTo>
                  <a:pt x="34906" y="154363"/>
                </a:lnTo>
                <a:lnTo>
                  <a:pt x="23796" y="149630"/>
                </a:lnTo>
                <a:lnTo>
                  <a:pt x="15864" y="143337"/>
                </a:lnTo>
                <a:lnTo>
                  <a:pt x="11110" y="135458"/>
                </a:lnTo>
                <a:lnTo>
                  <a:pt x="9521" y="124431"/>
                </a:lnTo>
                <a:lnTo>
                  <a:pt x="11110" y="116552"/>
                </a:lnTo>
                <a:lnTo>
                  <a:pt x="12686" y="108686"/>
                </a:lnTo>
                <a:lnTo>
                  <a:pt x="17453" y="99233"/>
                </a:lnTo>
                <a:lnTo>
                  <a:pt x="23796" y="89780"/>
                </a:lnTo>
                <a:lnTo>
                  <a:pt x="30140" y="80328"/>
                </a:lnTo>
                <a:lnTo>
                  <a:pt x="39661" y="72448"/>
                </a:lnTo>
                <a:lnTo>
                  <a:pt x="49182" y="62996"/>
                </a:lnTo>
                <a:lnTo>
                  <a:pt x="61868" y="53556"/>
                </a:lnTo>
                <a:lnTo>
                  <a:pt x="74555" y="44103"/>
                </a:lnTo>
                <a:lnTo>
                  <a:pt x="92008" y="36224"/>
                </a:lnTo>
                <a:lnTo>
                  <a:pt x="111051" y="26771"/>
                </a:lnTo>
                <a:lnTo>
                  <a:pt x="131669" y="18892"/>
                </a:lnTo>
                <a:lnTo>
                  <a:pt x="157055" y="9439"/>
                </a:lnTo>
                <a:lnTo>
                  <a:pt x="179263" y="3146"/>
                </a:lnTo>
                <a:lnTo>
                  <a:pt x="198292" y="0"/>
                </a:lnTo>
                <a:lnTo>
                  <a:pt x="214157" y="0"/>
                </a:lnTo>
                <a:lnTo>
                  <a:pt x="226856" y="3146"/>
                </a:lnTo>
                <a:lnTo>
                  <a:pt x="236377" y="9439"/>
                </a:lnTo>
                <a:lnTo>
                  <a:pt x="244310" y="18892"/>
                </a:lnTo>
                <a:lnTo>
                  <a:pt x="249064" y="31504"/>
                </a:lnTo>
                <a:lnTo>
                  <a:pt x="207814" y="50397"/>
                </a:lnTo>
                <a:lnTo>
                  <a:pt x="164987" y="67729"/>
                </a:lnTo>
                <a:lnTo>
                  <a:pt x="160220" y="58276"/>
                </a:lnTo>
                <a:lnTo>
                  <a:pt x="152288" y="53556"/>
                </a:lnTo>
                <a:lnTo>
                  <a:pt x="139602" y="53556"/>
                </a:lnTo>
                <a:lnTo>
                  <a:pt x="131669" y="56703"/>
                </a:lnTo>
                <a:lnTo>
                  <a:pt x="122148" y="59849"/>
                </a:lnTo>
                <a:lnTo>
                  <a:pt x="109462" y="66155"/>
                </a:lnTo>
                <a:lnTo>
                  <a:pt x="99940" y="72448"/>
                </a:lnTo>
                <a:lnTo>
                  <a:pt x="96775" y="77181"/>
                </a:lnTo>
                <a:lnTo>
                  <a:pt x="93597" y="80328"/>
                </a:lnTo>
                <a:lnTo>
                  <a:pt x="92008" y="86634"/>
                </a:lnTo>
                <a:lnTo>
                  <a:pt x="93597" y="91354"/>
                </a:lnTo>
                <a:lnTo>
                  <a:pt x="98351" y="92927"/>
                </a:lnTo>
                <a:lnTo>
                  <a:pt x="101530" y="92927"/>
                </a:lnTo>
                <a:lnTo>
                  <a:pt x="107873" y="92927"/>
                </a:lnTo>
                <a:lnTo>
                  <a:pt x="117394" y="91354"/>
                </a:lnTo>
                <a:lnTo>
                  <a:pt x="126915" y="89780"/>
                </a:lnTo>
                <a:lnTo>
                  <a:pt x="153877" y="83474"/>
                </a:lnTo>
                <a:lnTo>
                  <a:pt x="177674" y="78754"/>
                </a:lnTo>
                <a:lnTo>
                  <a:pt x="195127" y="75608"/>
                </a:lnTo>
                <a:lnTo>
                  <a:pt x="209403" y="74022"/>
                </a:lnTo>
                <a:lnTo>
                  <a:pt x="222089" y="74022"/>
                </a:lnTo>
                <a:lnTo>
                  <a:pt x="231610" y="75608"/>
                </a:lnTo>
                <a:lnTo>
                  <a:pt x="239543" y="78754"/>
                </a:lnTo>
                <a:lnTo>
                  <a:pt x="245886" y="81901"/>
                </a:lnTo>
                <a:lnTo>
                  <a:pt x="250653" y="86634"/>
                </a:lnTo>
                <a:lnTo>
                  <a:pt x="253818" y="92927"/>
                </a:lnTo>
                <a:lnTo>
                  <a:pt x="256996" y="107112"/>
                </a:lnTo>
                <a:lnTo>
                  <a:pt x="255407" y="118138"/>
                </a:lnTo>
                <a:lnTo>
                  <a:pt x="253818" y="127578"/>
                </a:lnTo>
                <a:lnTo>
                  <a:pt x="249064" y="138604"/>
                </a:lnTo>
                <a:lnTo>
                  <a:pt x="242721" y="149630"/>
                </a:lnTo>
                <a:lnTo>
                  <a:pt x="234788" y="160656"/>
                </a:lnTo>
                <a:lnTo>
                  <a:pt x="225267" y="170108"/>
                </a:lnTo>
                <a:lnTo>
                  <a:pt x="212581" y="181135"/>
                </a:lnTo>
                <a:lnTo>
                  <a:pt x="199881" y="190587"/>
                </a:lnTo>
                <a:lnTo>
                  <a:pt x="185606" y="200040"/>
                </a:lnTo>
                <a:lnTo>
                  <a:pt x="169741" y="209492"/>
                </a:lnTo>
                <a:lnTo>
                  <a:pt x="150712" y="218945"/>
                </a:lnTo>
                <a:lnTo>
                  <a:pt x="131669" y="226824"/>
                </a:lnTo>
                <a:lnTo>
                  <a:pt x="98351" y="239423"/>
                </a:lnTo>
                <a:lnTo>
                  <a:pt x="69801" y="245717"/>
                </a:lnTo>
                <a:lnTo>
                  <a:pt x="47593" y="248876"/>
                </a:lnTo>
                <a:lnTo>
                  <a:pt x="39661" y="247290"/>
                </a:lnTo>
                <a:lnTo>
                  <a:pt x="31728" y="245717"/>
                </a:lnTo>
                <a:lnTo>
                  <a:pt x="19042" y="239423"/>
                </a:lnTo>
                <a:lnTo>
                  <a:pt x="9521" y="231544"/>
                </a:lnTo>
                <a:lnTo>
                  <a:pt x="3178" y="220518"/>
                </a:lnTo>
                <a:lnTo>
                  <a:pt x="0" y="20791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187862" y="2472285"/>
            <a:ext cx="269696" cy="261576"/>
          </a:xfrm>
          <a:custGeom>
            <a:avLst/>
            <a:gdLst>
              <a:gd name="connsiteX0" fmla="*/ 6350 w 269696"/>
              <a:gd name="connsiteY0" fmla="*/ 214269 h 261576"/>
              <a:gd name="connsiteX1" fmla="*/ 47600 w 269696"/>
              <a:gd name="connsiteY1" fmla="*/ 196937 h 261576"/>
              <a:gd name="connsiteX2" fmla="*/ 88837 w 269696"/>
              <a:gd name="connsiteY2" fmla="*/ 178032 h 261576"/>
              <a:gd name="connsiteX3" fmla="*/ 92015 w 269696"/>
              <a:gd name="connsiteY3" fmla="*/ 184338 h 261576"/>
              <a:gd name="connsiteX4" fmla="*/ 93604 w 269696"/>
              <a:gd name="connsiteY4" fmla="*/ 189071 h 261576"/>
              <a:gd name="connsiteX5" fmla="*/ 99947 w 269696"/>
              <a:gd name="connsiteY5" fmla="*/ 195364 h 261576"/>
              <a:gd name="connsiteX6" fmla="*/ 107880 w 269696"/>
              <a:gd name="connsiteY6" fmla="*/ 198510 h 261576"/>
              <a:gd name="connsiteX7" fmla="*/ 117401 w 269696"/>
              <a:gd name="connsiteY7" fmla="*/ 198510 h 261576"/>
              <a:gd name="connsiteX8" fmla="*/ 126909 w 269696"/>
              <a:gd name="connsiteY8" fmla="*/ 195364 h 261576"/>
              <a:gd name="connsiteX9" fmla="*/ 139608 w 269696"/>
              <a:gd name="connsiteY9" fmla="*/ 192217 h 261576"/>
              <a:gd name="connsiteX10" fmla="*/ 157062 w 269696"/>
              <a:gd name="connsiteY10" fmla="*/ 184338 h 261576"/>
              <a:gd name="connsiteX11" fmla="*/ 168159 w 269696"/>
              <a:gd name="connsiteY11" fmla="*/ 174885 h 261576"/>
              <a:gd name="connsiteX12" fmla="*/ 172926 w 269696"/>
              <a:gd name="connsiteY12" fmla="*/ 170165 h 261576"/>
              <a:gd name="connsiteX13" fmla="*/ 176091 w 269696"/>
              <a:gd name="connsiteY13" fmla="*/ 165433 h 261576"/>
              <a:gd name="connsiteX14" fmla="*/ 179270 w 269696"/>
              <a:gd name="connsiteY14" fmla="*/ 155980 h 261576"/>
              <a:gd name="connsiteX15" fmla="*/ 177681 w 269696"/>
              <a:gd name="connsiteY15" fmla="*/ 149687 h 261576"/>
              <a:gd name="connsiteX16" fmla="*/ 169748 w 269696"/>
              <a:gd name="connsiteY16" fmla="*/ 146540 h 261576"/>
              <a:gd name="connsiteX17" fmla="*/ 163405 w 269696"/>
              <a:gd name="connsiteY17" fmla="*/ 146540 h 261576"/>
              <a:gd name="connsiteX18" fmla="*/ 152295 w 269696"/>
              <a:gd name="connsiteY18" fmla="*/ 146540 h 261576"/>
              <a:gd name="connsiteX19" fmla="*/ 139608 w 269696"/>
              <a:gd name="connsiteY19" fmla="*/ 149687 h 261576"/>
              <a:gd name="connsiteX20" fmla="*/ 123744 w 269696"/>
              <a:gd name="connsiteY20" fmla="*/ 152833 h 261576"/>
              <a:gd name="connsiteX21" fmla="*/ 96769 w 269696"/>
              <a:gd name="connsiteY21" fmla="*/ 157566 h 261576"/>
              <a:gd name="connsiteX22" fmla="*/ 74562 w 269696"/>
              <a:gd name="connsiteY22" fmla="*/ 160713 h 261576"/>
              <a:gd name="connsiteX23" fmla="*/ 55532 w 269696"/>
              <a:gd name="connsiteY23" fmla="*/ 162286 h 261576"/>
              <a:gd name="connsiteX24" fmla="*/ 41256 w 269696"/>
              <a:gd name="connsiteY24" fmla="*/ 160713 h 261576"/>
              <a:gd name="connsiteX25" fmla="*/ 30146 w 269696"/>
              <a:gd name="connsiteY25" fmla="*/ 155980 h 261576"/>
              <a:gd name="connsiteX26" fmla="*/ 22214 w 269696"/>
              <a:gd name="connsiteY26" fmla="*/ 149687 h 261576"/>
              <a:gd name="connsiteX27" fmla="*/ 17460 w 269696"/>
              <a:gd name="connsiteY27" fmla="*/ 141808 h 261576"/>
              <a:gd name="connsiteX28" fmla="*/ 15871 w 269696"/>
              <a:gd name="connsiteY28" fmla="*/ 130781 h 261576"/>
              <a:gd name="connsiteX29" fmla="*/ 17460 w 269696"/>
              <a:gd name="connsiteY29" fmla="*/ 122902 h 261576"/>
              <a:gd name="connsiteX30" fmla="*/ 19036 w 269696"/>
              <a:gd name="connsiteY30" fmla="*/ 115036 h 261576"/>
              <a:gd name="connsiteX31" fmla="*/ 23803 w 269696"/>
              <a:gd name="connsiteY31" fmla="*/ 105583 h 261576"/>
              <a:gd name="connsiteX32" fmla="*/ 30146 w 269696"/>
              <a:gd name="connsiteY32" fmla="*/ 96130 h 261576"/>
              <a:gd name="connsiteX33" fmla="*/ 36490 w 269696"/>
              <a:gd name="connsiteY33" fmla="*/ 86678 h 261576"/>
              <a:gd name="connsiteX34" fmla="*/ 46011 w 269696"/>
              <a:gd name="connsiteY34" fmla="*/ 78798 h 261576"/>
              <a:gd name="connsiteX35" fmla="*/ 55532 w 269696"/>
              <a:gd name="connsiteY35" fmla="*/ 69346 h 261576"/>
              <a:gd name="connsiteX36" fmla="*/ 68218 w 269696"/>
              <a:gd name="connsiteY36" fmla="*/ 59906 h 261576"/>
              <a:gd name="connsiteX37" fmla="*/ 80905 w 269696"/>
              <a:gd name="connsiteY37" fmla="*/ 50453 h 261576"/>
              <a:gd name="connsiteX38" fmla="*/ 98358 w 269696"/>
              <a:gd name="connsiteY38" fmla="*/ 42574 h 261576"/>
              <a:gd name="connsiteX39" fmla="*/ 117401 w 269696"/>
              <a:gd name="connsiteY39" fmla="*/ 33121 h 261576"/>
              <a:gd name="connsiteX40" fmla="*/ 138019 w 269696"/>
              <a:gd name="connsiteY40" fmla="*/ 25242 h 261576"/>
              <a:gd name="connsiteX41" fmla="*/ 163405 w 269696"/>
              <a:gd name="connsiteY41" fmla="*/ 15789 h 261576"/>
              <a:gd name="connsiteX42" fmla="*/ 185613 w 269696"/>
              <a:gd name="connsiteY42" fmla="*/ 9496 h 261576"/>
              <a:gd name="connsiteX43" fmla="*/ 204642 w 269696"/>
              <a:gd name="connsiteY43" fmla="*/ 6350 h 261576"/>
              <a:gd name="connsiteX44" fmla="*/ 220507 w 269696"/>
              <a:gd name="connsiteY44" fmla="*/ 6350 h 261576"/>
              <a:gd name="connsiteX45" fmla="*/ 233206 w 269696"/>
              <a:gd name="connsiteY45" fmla="*/ 9496 h 261576"/>
              <a:gd name="connsiteX46" fmla="*/ 242727 w 269696"/>
              <a:gd name="connsiteY46" fmla="*/ 15789 h 261576"/>
              <a:gd name="connsiteX47" fmla="*/ 250660 w 269696"/>
              <a:gd name="connsiteY47" fmla="*/ 25242 h 261576"/>
              <a:gd name="connsiteX48" fmla="*/ 255414 w 269696"/>
              <a:gd name="connsiteY48" fmla="*/ 37854 h 261576"/>
              <a:gd name="connsiteX49" fmla="*/ 214164 w 269696"/>
              <a:gd name="connsiteY49" fmla="*/ 56747 h 261576"/>
              <a:gd name="connsiteX50" fmla="*/ 171337 w 269696"/>
              <a:gd name="connsiteY50" fmla="*/ 74079 h 261576"/>
              <a:gd name="connsiteX51" fmla="*/ 166570 w 269696"/>
              <a:gd name="connsiteY51" fmla="*/ 64626 h 261576"/>
              <a:gd name="connsiteX52" fmla="*/ 158638 w 269696"/>
              <a:gd name="connsiteY52" fmla="*/ 59906 h 261576"/>
              <a:gd name="connsiteX53" fmla="*/ 145952 w 269696"/>
              <a:gd name="connsiteY53" fmla="*/ 59906 h 261576"/>
              <a:gd name="connsiteX54" fmla="*/ 138019 w 269696"/>
              <a:gd name="connsiteY54" fmla="*/ 63053 h 261576"/>
              <a:gd name="connsiteX55" fmla="*/ 128498 w 269696"/>
              <a:gd name="connsiteY55" fmla="*/ 66199 h 261576"/>
              <a:gd name="connsiteX56" fmla="*/ 115812 w 269696"/>
              <a:gd name="connsiteY56" fmla="*/ 72505 h 261576"/>
              <a:gd name="connsiteX57" fmla="*/ 106290 w 269696"/>
              <a:gd name="connsiteY57" fmla="*/ 78798 h 261576"/>
              <a:gd name="connsiteX58" fmla="*/ 103125 w 269696"/>
              <a:gd name="connsiteY58" fmla="*/ 83531 h 261576"/>
              <a:gd name="connsiteX59" fmla="*/ 99947 w 269696"/>
              <a:gd name="connsiteY59" fmla="*/ 86678 h 261576"/>
              <a:gd name="connsiteX60" fmla="*/ 98358 w 269696"/>
              <a:gd name="connsiteY60" fmla="*/ 92984 h 261576"/>
              <a:gd name="connsiteX61" fmla="*/ 99947 w 269696"/>
              <a:gd name="connsiteY61" fmla="*/ 97704 h 261576"/>
              <a:gd name="connsiteX62" fmla="*/ 104701 w 269696"/>
              <a:gd name="connsiteY62" fmla="*/ 99277 h 261576"/>
              <a:gd name="connsiteX63" fmla="*/ 107880 w 269696"/>
              <a:gd name="connsiteY63" fmla="*/ 99277 h 261576"/>
              <a:gd name="connsiteX64" fmla="*/ 114223 w 269696"/>
              <a:gd name="connsiteY64" fmla="*/ 99277 h 261576"/>
              <a:gd name="connsiteX65" fmla="*/ 123744 w 269696"/>
              <a:gd name="connsiteY65" fmla="*/ 97704 h 261576"/>
              <a:gd name="connsiteX66" fmla="*/ 133265 w 269696"/>
              <a:gd name="connsiteY66" fmla="*/ 96130 h 261576"/>
              <a:gd name="connsiteX67" fmla="*/ 160227 w 269696"/>
              <a:gd name="connsiteY67" fmla="*/ 89824 h 261576"/>
              <a:gd name="connsiteX68" fmla="*/ 184024 w 269696"/>
              <a:gd name="connsiteY68" fmla="*/ 85104 h 261576"/>
              <a:gd name="connsiteX69" fmla="*/ 201477 w 269696"/>
              <a:gd name="connsiteY69" fmla="*/ 81958 h 261576"/>
              <a:gd name="connsiteX70" fmla="*/ 215753 w 269696"/>
              <a:gd name="connsiteY70" fmla="*/ 80372 h 261576"/>
              <a:gd name="connsiteX71" fmla="*/ 228439 w 269696"/>
              <a:gd name="connsiteY71" fmla="*/ 80372 h 261576"/>
              <a:gd name="connsiteX72" fmla="*/ 237960 w 269696"/>
              <a:gd name="connsiteY72" fmla="*/ 81958 h 261576"/>
              <a:gd name="connsiteX73" fmla="*/ 245893 w 269696"/>
              <a:gd name="connsiteY73" fmla="*/ 85104 h 261576"/>
              <a:gd name="connsiteX74" fmla="*/ 252236 w 269696"/>
              <a:gd name="connsiteY74" fmla="*/ 88251 h 261576"/>
              <a:gd name="connsiteX75" fmla="*/ 257003 w 269696"/>
              <a:gd name="connsiteY75" fmla="*/ 92984 h 261576"/>
              <a:gd name="connsiteX76" fmla="*/ 260168 w 269696"/>
              <a:gd name="connsiteY76" fmla="*/ 99277 h 261576"/>
              <a:gd name="connsiteX77" fmla="*/ 263346 w 269696"/>
              <a:gd name="connsiteY77" fmla="*/ 113462 h 261576"/>
              <a:gd name="connsiteX78" fmla="*/ 261757 w 269696"/>
              <a:gd name="connsiteY78" fmla="*/ 124488 h 261576"/>
              <a:gd name="connsiteX79" fmla="*/ 260168 w 269696"/>
              <a:gd name="connsiteY79" fmla="*/ 133928 h 261576"/>
              <a:gd name="connsiteX80" fmla="*/ 255414 w 269696"/>
              <a:gd name="connsiteY80" fmla="*/ 144954 h 261576"/>
              <a:gd name="connsiteX81" fmla="*/ 249071 w 269696"/>
              <a:gd name="connsiteY81" fmla="*/ 155980 h 261576"/>
              <a:gd name="connsiteX82" fmla="*/ 241138 w 269696"/>
              <a:gd name="connsiteY82" fmla="*/ 167006 h 261576"/>
              <a:gd name="connsiteX83" fmla="*/ 231617 w 269696"/>
              <a:gd name="connsiteY83" fmla="*/ 176458 h 261576"/>
              <a:gd name="connsiteX84" fmla="*/ 218931 w 269696"/>
              <a:gd name="connsiteY84" fmla="*/ 187485 h 261576"/>
              <a:gd name="connsiteX85" fmla="*/ 206231 w 269696"/>
              <a:gd name="connsiteY85" fmla="*/ 196937 h 261576"/>
              <a:gd name="connsiteX86" fmla="*/ 191956 w 269696"/>
              <a:gd name="connsiteY86" fmla="*/ 206390 h 261576"/>
              <a:gd name="connsiteX87" fmla="*/ 176091 w 269696"/>
              <a:gd name="connsiteY87" fmla="*/ 215842 h 261576"/>
              <a:gd name="connsiteX88" fmla="*/ 157062 w 269696"/>
              <a:gd name="connsiteY88" fmla="*/ 225295 h 261576"/>
              <a:gd name="connsiteX89" fmla="*/ 138019 w 269696"/>
              <a:gd name="connsiteY89" fmla="*/ 233174 h 261576"/>
              <a:gd name="connsiteX90" fmla="*/ 104701 w 269696"/>
              <a:gd name="connsiteY90" fmla="*/ 245773 h 261576"/>
              <a:gd name="connsiteX91" fmla="*/ 76151 w 269696"/>
              <a:gd name="connsiteY91" fmla="*/ 252067 h 261576"/>
              <a:gd name="connsiteX92" fmla="*/ 53943 w 269696"/>
              <a:gd name="connsiteY92" fmla="*/ 255226 h 261576"/>
              <a:gd name="connsiteX93" fmla="*/ 46011 w 269696"/>
              <a:gd name="connsiteY93" fmla="*/ 253640 h 261576"/>
              <a:gd name="connsiteX94" fmla="*/ 38078 w 269696"/>
              <a:gd name="connsiteY94" fmla="*/ 252067 h 261576"/>
              <a:gd name="connsiteX95" fmla="*/ 25392 w 269696"/>
              <a:gd name="connsiteY95" fmla="*/ 245773 h 261576"/>
              <a:gd name="connsiteX96" fmla="*/ 15871 w 269696"/>
              <a:gd name="connsiteY96" fmla="*/ 237894 h 261576"/>
              <a:gd name="connsiteX97" fmla="*/ 9528 w 269696"/>
              <a:gd name="connsiteY97" fmla="*/ 226868 h 261576"/>
              <a:gd name="connsiteX98" fmla="*/ 6350 w 269696"/>
              <a:gd name="connsiteY98" fmla="*/ 214269 h 2615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Lst>
            <a:rect l="l" t="t" r="r" b="b"/>
            <a:pathLst>
              <a:path w="269696" h="261576">
                <a:moveTo>
                  <a:pt x="6350" y="214269"/>
                </a:moveTo>
                <a:lnTo>
                  <a:pt x="47600" y="196937"/>
                </a:lnTo>
                <a:lnTo>
                  <a:pt x="88837" y="178032"/>
                </a:lnTo>
                <a:lnTo>
                  <a:pt x="92015" y="184338"/>
                </a:lnTo>
                <a:lnTo>
                  <a:pt x="93604" y="189071"/>
                </a:lnTo>
                <a:lnTo>
                  <a:pt x="99947" y="195364"/>
                </a:lnTo>
                <a:lnTo>
                  <a:pt x="107880" y="198510"/>
                </a:lnTo>
                <a:lnTo>
                  <a:pt x="117401" y="198510"/>
                </a:lnTo>
                <a:lnTo>
                  <a:pt x="126909" y="195364"/>
                </a:lnTo>
                <a:lnTo>
                  <a:pt x="139608" y="192217"/>
                </a:lnTo>
                <a:lnTo>
                  <a:pt x="157062" y="184338"/>
                </a:lnTo>
                <a:lnTo>
                  <a:pt x="168159" y="174885"/>
                </a:lnTo>
                <a:lnTo>
                  <a:pt x="172926" y="170165"/>
                </a:lnTo>
                <a:lnTo>
                  <a:pt x="176091" y="165433"/>
                </a:lnTo>
                <a:lnTo>
                  <a:pt x="179270" y="155980"/>
                </a:lnTo>
                <a:lnTo>
                  <a:pt x="177681" y="149687"/>
                </a:lnTo>
                <a:lnTo>
                  <a:pt x="169748" y="146540"/>
                </a:lnTo>
                <a:lnTo>
                  <a:pt x="163405" y="146540"/>
                </a:lnTo>
                <a:lnTo>
                  <a:pt x="152295" y="146540"/>
                </a:lnTo>
                <a:lnTo>
                  <a:pt x="139608" y="149687"/>
                </a:lnTo>
                <a:lnTo>
                  <a:pt x="123744" y="152833"/>
                </a:lnTo>
                <a:lnTo>
                  <a:pt x="96769" y="157566"/>
                </a:lnTo>
                <a:lnTo>
                  <a:pt x="74562" y="160713"/>
                </a:lnTo>
                <a:lnTo>
                  <a:pt x="55532" y="162286"/>
                </a:lnTo>
                <a:lnTo>
                  <a:pt x="41256" y="160713"/>
                </a:lnTo>
                <a:lnTo>
                  <a:pt x="30146" y="155980"/>
                </a:lnTo>
                <a:lnTo>
                  <a:pt x="22214" y="149687"/>
                </a:lnTo>
                <a:lnTo>
                  <a:pt x="17460" y="141808"/>
                </a:lnTo>
                <a:lnTo>
                  <a:pt x="15871" y="130781"/>
                </a:lnTo>
                <a:lnTo>
                  <a:pt x="17460" y="122902"/>
                </a:lnTo>
                <a:lnTo>
                  <a:pt x="19036" y="115036"/>
                </a:lnTo>
                <a:lnTo>
                  <a:pt x="23803" y="105583"/>
                </a:lnTo>
                <a:lnTo>
                  <a:pt x="30146" y="96130"/>
                </a:lnTo>
                <a:lnTo>
                  <a:pt x="36490" y="86678"/>
                </a:lnTo>
                <a:lnTo>
                  <a:pt x="46011" y="78798"/>
                </a:lnTo>
                <a:lnTo>
                  <a:pt x="55532" y="69346"/>
                </a:lnTo>
                <a:lnTo>
                  <a:pt x="68218" y="59906"/>
                </a:lnTo>
                <a:lnTo>
                  <a:pt x="80905" y="50453"/>
                </a:lnTo>
                <a:lnTo>
                  <a:pt x="98358" y="42574"/>
                </a:lnTo>
                <a:lnTo>
                  <a:pt x="117401" y="33121"/>
                </a:lnTo>
                <a:lnTo>
                  <a:pt x="138019" y="25242"/>
                </a:lnTo>
                <a:lnTo>
                  <a:pt x="163405" y="15789"/>
                </a:lnTo>
                <a:lnTo>
                  <a:pt x="185613" y="9496"/>
                </a:lnTo>
                <a:lnTo>
                  <a:pt x="204642" y="6350"/>
                </a:lnTo>
                <a:lnTo>
                  <a:pt x="220507" y="6350"/>
                </a:lnTo>
                <a:lnTo>
                  <a:pt x="233206" y="9496"/>
                </a:lnTo>
                <a:lnTo>
                  <a:pt x="242727" y="15789"/>
                </a:lnTo>
                <a:lnTo>
                  <a:pt x="250660" y="25242"/>
                </a:lnTo>
                <a:lnTo>
                  <a:pt x="255414" y="37854"/>
                </a:lnTo>
                <a:lnTo>
                  <a:pt x="214164" y="56747"/>
                </a:lnTo>
                <a:lnTo>
                  <a:pt x="171337" y="74079"/>
                </a:lnTo>
                <a:lnTo>
                  <a:pt x="166570" y="64626"/>
                </a:lnTo>
                <a:lnTo>
                  <a:pt x="158638" y="59906"/>
                </a:lnTo>
                <a:lnTo>
                  <a:pt x="145952" y="59906"/>
                </a:lnTo>
                <a:lnTo>
                  <a:pt x="138019" y="63053"/>
                </a:lnTo>
                <a:lnTo>
                  <a:pt x="128498" y="66199"/>
                </a:lnTo>
                <a:lnTo>
                  <a:pt x="115812" y="72505"/>
                </a:lnTo>
                <a:lnTo>
                  <a:pt x="106290" y="78798"/>
                </a:lnTo>
                <a:lnTo>
                  <a:pt x="103125" y="83531"/>
                </a:lnTo>
                <a:lnTo>
                  <a:pt x="99947" y="86678"/>
                </a:lnTo>
                <a:lnTo>
                  <a:pt x="98358" y="92984"/>
                </a:lnTo>
                <a:lnTo>
                  <a:pt x="99947" y="97704"/>
                </a:lnTo>
                <a:lnTo>
                  <a:pt x="104701" y="99277"/>
                </a:lnTo>
                <a:lnTo>
                  <a:pt x="107880" y="99277"/>
                </a:lnTo>
                <a:lnTo>
                  <a:pt x="114223" y="99277"/>
                </a:lnTo>
                <a:lnTo>
                  <a:pt x="123744" y="97704"/>
                </a:lnTo>
                <a:lnTo>
                  <a:pt x="133265" y="96130"/>
                </a:lnTo>
                <a:lnTo>
                  <a:pt x="160227" y="89824"/>
                </a:lnTo>
                <a:lnTo>
                  <a:pt x="184024" y="85104"/>
                </a:lnTo>
                <a:lnTo>
                  <a:pt x="201477" y="81958"/>
                </a:lnTo>
                <a:lnTo>
                  <a:pt x="215753" y="80372"/>
                </a:lnTo>
                <a:lnTo>
                  <a:pt x="228439" y="80372"/>
                </a:lnTo>
                <a:lnTo>
                  <a:pt x="237960" y="81958"/>
                </a:lnTo>
                <a:lnTo>
                  <a:pt x="245893" y="85104"/>
                </a:lnTo>
                <a:lnTo>
                  <a:pt x="252236" y="88251"/>
                </a:lnTo>
                <a:lnTo>
                  <a:pt x="257003" y="92984"/>
                </a:lnTo>
                <a:lnTo>
                  <a:pt x="260168" y="99277"/>
                </a:lnTo>
                <a:lnTo>
                  <a:pt x="263346" y="113462"/>
                </a:lnTo>
                <a:lnTo>
                  <a:pt x="261757" y="124488"/>
                </a:lnTo>
                <a:lnTo>
                  <a:pt x="260168" y="133928"/>
                </a:lnTo>
                <a:lnTo>
                  <a:pt x="255414" y="144954"/>
                </a:lnTo>
                <a:lnTo>
                  <a:pt x="249071" y="155980"/>
                </a:lnTo>
                <a:lnTo>
                  <a:pt x="241138" y="167006"/>
                </a:lnTo>
                <a:lnTo>
                  <a:pt x="231617" y="176458"/>
                </a:lnTo>
                <a:lnTo>
                  <a:pt x="218931" y="187485"/>
                </a:lnTo>
                <a:lnTo>
                  <a:pt x="206231" y="196937"/>
                </a:lnTo>
                <a:lnTo>
                  <a:pt x="191956" y="206390"/>
                </a:lnTo>
                <a:lnTo>
                  <a:pt x="176091" y="215842"/>
                </a:lnTo>
                <a:lnTo>
                  <a:pt x="157062" y="225295"/>
                </a:lnTo>
                <a:lnTo>
                  <a:pt x="138019" y="233174"/>
                </a:lnTo>
                <a:lnTo>
                  <a:pt x="104701" y="245773"/>
                </a:lnTo>
                <a:lnTo>
                  <a:pt x="76151" y="252067"/>
                </a:lnTo>
                <a:lnTo>
                  <a:pt x="53943" y="255226"/>
                </a:lnTo>
                <a:lnTo>
                  <a:pt x="46011" y="253640"/>
                </a:lnTo>
                <a:lnTo>
                  <a:pt x="38078" y="252067"/>
                </a:lnTo>
                <a:lnTo>
                  <a:pt x="25392" y="245773"/>
                </a:lnTo>
                <a:lnTo>
                  <a:pt x="15871" y="237894"/>
                </a:lnTo>
                <a:lnTo>
                  <a:pt x="9528" y="226868"/>
                </a:lnTo>
                <a:lnTo>
                  <a:pt x="6350" y="21426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490870" y="2369949"/>
            <a:ext cx="350594" cy="266195"/>
          </a:xfrm>
          <a:custGeom>
            <a:avLst/>
            <a:gdLst>
              <a:gd name="connsiteX0" fmla="*/ 0 w 350594"/>
              <a:gd name="connsiteY0" fmla="*/ 121285 h 266195"/>
              <a:gd name="connsiteX1" fmla="*/ 38072 w 350594"/>
              <a:gd name="connsiteY1" fmla="*/ 105526 h 266195"/>
              <a:gd name="connsiteX2" fmla="*/ 74555 w 350594"/>
              <a:gd name="connsiteY2" fmla="*/ 91354 h 266195"/>
              <a:gd name="connsiteX3" fmla="*/ 74555 w 350594"/>
              <a:gd name="connsiteY3" fmla="*/ 102379 h 266195"/>
              <a:gd name="connsiteX4" fmla="*/ 74555 w 350594"/>
              <a:gd name="connsiteY4" fmla="*/ 113406 h 266195"/>
              <a:gd name="connsiteX5" fmla="*/ 82487 w 350594"/>
              <a:gd name="connsiteY5" fmla="*/ 103953 h 266195"/>
              <a:gd name="connsiteX6" fmla="*/ 90419 w 350594"/>
              <a:gd name="connsiteY6" fmla="*/ 96074 h 266195"/>
              <a:gd name="connsiteX7" fmla="*/ 106284 w 350594"/>
              <a:gd name="connsiteY7" fmla="*/ 81901 h 266195"/>
              <a:gd name="connsiteX8" fmla="*/ 123737 w 350594"/>
              <a:gd name="connsiteY8" fmla="*/ 69302 h 266195"/>
              <a:gd name="connsiteX9" fmla="*/ 145945 w 350594"/>
              <a:gd name="connsiteY9" fmla="*/ 59849 h 266195"/>
              <a:gd name="connsiteX10" fmla="*/ 168152 w 350594"/>
              <a:gd name="connsiteY10" fmla="*/ 53543 h 266195"/>
              <a:gd name="connsiteX11" fmla="*/ 184017 w 350594"/>
              <a:gd name="connsiteY11" fmla="*/ 50396 h 266195"/>
              <a:gd name="connsiteX12" fmla="*/ 198292 w 350594"/>
              <a:gd name="connsiteY12" fmla="*/ 53543 h 266195"/>
              <a:gd name="connsiteX13" fmla="*/ 203059 w 350594"/>
              <a:gd name="connsiteY13" fmla="*/ 56702 h 266195"/>
              <a:gd name="connsiteX14" fmla="*/ 207814 w 350594"/>
              <a:gd name="connsiteY14" fmla="*/ 59849 h 266195"/>
              <a:gd name="connsiteX15" fmla="*/ 225267 w 350594"/>
              <a:gd name="connsiteY15" fmla="*/ 40944 h 266195"/>
              <a:gd name="connsiteX16" fmla="*/ 242721 w 350594"/>
              <a:gd name="connsiteY16" fmla="*/ 26771 h 266195"/>
              <a:gd name="connsiteX17" fmla="*/ 260161 w 350594"/>
              <a:gd name="connsiteY17" fmla="*/ 17319 h 266195"/>
              <a:gd name="connsiteX18" fmla="*/ 280793 w 350594"/>
              <a:gd name="connsiteY18" fmla="*/ 7866 h 266195"/>
              <a:gd name="connsiteX19" fmla="*/ 295068 w 350594"/>
              <a:gd name="connsiteY19" fmla="*/ 1573 h 266195"/>
              <a:gd name="connsiteX20" fmla="*/ 309344 w 350594"/>
              <a:gd name="connsiteY20" fmla="*/ 0 h 266195"/>
              <a:gd name="connsiteX21" fmla="*/ 320454 w 350594"/>
              <a:gd name="connsiteY21" fmla="*/ 0 h 266195"/>
              <a:gd name="connsiteX22" fmla="*/ 331551 w 350594"/>
              <a:gd name="connsiteY22" fmla="*/ 1573 h 266195"/>
              <a:gd name="connsiteX23" fmla="*/ 339483 w 350594"/>
              <a:gd name="connsiteY23" fmla="*/ 6293 h 266195"/>
              <a:gd name="connsiteX24" fmla="*/ 345827 w 350594"/>
              <a:gd name="connsiteY24" fmla="*/ 12599 h 266195"/>
              <a:gd name="connsiteX25" fmla="*/ 349005 w 350594"/>
              <a:gd name="connsiteY25" fmla="*/ 23625 h 266195"/>
              <a:gd name="connsiteX26" fmla="*/ 350594 w 350594"/>
              <a:gd name="connsiteY26" fmla="*/ 37797 h 266195"/>
              <a:gd name="connsiteX27" fmla="*/ 350594 w 350594"/>
              <a:gd name="connsiteY27" fmla="*/ 83474 h 266195"/>
              <a:gd name="connsiteX28" fmla="*/ 350594 w 350594"/>
              <a:gd name="connsiteY28" fmla="*/ 129151 h 266195"/>
              <a:gd name="connsiteX29" fmla="*/ 310932 w 350594"/>
              <a:gd name="connsiteY29" fmla="*/ 144910 h 266195"/>
              <a:gd name="connsiteX30" fmla="*/ 271271 w 350594"/>
              <a:gd name="connsiteY30" fmla="*/ 160656 h 266195"/>
              <a:gd name="connsiteX31" fmla="*/ 271271 w 350594"/>
              <a:gd name="connsiteY31" fmla="*/ 118125 h 266195"/>
              <a:gd name="connsiteX32" fmla="*/ 271271 w 350594"/>
              <a:gd name="connsiteY32" fmla="*/ 77181 h 266195"/>
              <a:gd name="connsiteX33" fmla="*/ 269682 w 350594"/>
              <a:gd name="connsiteY33" fmla="*/ 69302 h 266195"/>
              <a:gd name="connsiteX34" fmla="*/ 266517 w 350594"/>
              <a:gd name="connsiteY34" fmla="*/ 64582 h 266195"/>
              <a:gd name="connsiteX35" fmla="*/ 256996 w 350594"/>
              <a:gd name="connsiteY35" fmla="*/ 62996 h 266195"/>
              <a:gd name="connsiteX36" fmla="*/ 245886 w 350594"/>
              <a:gd name="connsiteY36" fmla="*/ 64582 h 266195"/>
              <a:gd name="connsiteX37" fmla="*/ 233199 w 350594"/>
              <a:gd name="connsiteY37" fmla="*/ 70875 h 266195"/>
              <a:gd name="connsiteX38" fmla="*/ 223678 w 350594"/>
              <a:gd name="connsiteY38" fmla="*/ 80328 h 266195"/>
              <a:gd name="connsiteX39" fmla="*/ 217335 w 350594"/>
              <a:gd name="connsiteY39" fmla="*/ 92927 h 266195"/>
              <a:gd name="connsiteX40" fmla="*/ 215746 w 350594"/>
              <a:gd name="connsiteY40" fmla="*/ 107100 h 266195"/>
              <a:gd name="connsiteX41" fmla="*/ 215746 w 350594"/>
              <a:gd name="connsiteY41" fmla="*/ 182708 h 266195"/>
              <a:gd name="connsiteX42" fmla="*/ 176085 w 350594"/>
              <a:gd name="connsiteY42" fmla="*/ 198466 h 266195"/>
              <a:gd name="connsiteX43" fmla="*/ 136424 w 350594"/>
              <a:gd name="connsiteY43" fmla="*/ 212639 h 266195"/>
              <a:gd name="connsiteX44" fmla="*/ 136424 w 350594"/>
              <a:gd name="connsiteY44" fmla="*/ 132311 h 266195"/>
              <a:gd name="connsiteX45" fmla="*/ 136424 w 350594"/>
              <a:gd name="connsiteY45" fmla="*/ 124431 h 266195"/>
              <a:gd name="connsiteX46" fmla="*/ 134847 w 350594"/>
              <a:gd name="connsiteY46" fmla="*/ 119711 h 266195"/>
              <a:gd name="connsiteX47" fmla="*/ 131669 w 350594"/>
              <a:gd name="connsiteY47" fmla="*/ 116552 h 266195"/>
              <a:gd name="connsiteX48" fmla="*/ 125326 w 350594"/>
              <a:gd name="connsiteY48" fmla="*/ 114979 h 266195"/>
              <a:gd name="connsiteX49" fmla="*/ 118983 w 350594"/>
              <a:gd name="connsiteY49" fmla="*/ 114979 h 266195"/>
              <a:gd name="connsiteX50" fmla="*/ 111051 w 350594"/>
              <a:gd name="connsiteY50" fmla="*/ 118125 h 266195"/>
              <a:gd name="connsiteX51" fmla="*/ 98351 w 350594"/>
              <a:gd name="connsiteY51" fmla="*/ 124431 h 266195"/>
              <a:gd name="connsiteX52" fmla="*/ 88830 w 350594"/>
              <a:gd name="connsiteY52" fmla="*/ 133884 h 266195"/>
              <a:gd name="connsiteX53" fmla="*/ 82487 w 350594"/>
              <a:gd name="connsiteY53" fmla="*/ 144910 h 266195"/>
              <a:gd name="connsiteX54" fmla="*/ 79322 w 350594"/>
              <a:gd name="connsiteY54" fmla="*/ 160656 h 266195"/>
              <a:gd name="connsiteX55" fmla="*/ 79322 w 350594"/>
              <a:gd name="connsiteY55" fmla="*/ 198466 h 266195"/>
              <a:gd name="connsiteX56" fmla="*/ 79322 w 350594"/>
              <a:gd name="connsiteY56" fmla="*/ 234691 h 266195"/>
              <a:gd name="connsiteX57" fmla="*/ 39661 w 350594"/>
              <a:gd name="connsiteY57" fmla="*/ 250449 h 266195"/>
              <a:gd name="connsiteX58" fmla="*/ 0 w 350594"/>
              <a:gd name="connsiteY58" fmla="*/ 266195 h 266195"/>
              <a:gd name="connsiteX59" fmla="*/ 0 w 350594"/>
              <a:gd name="connsiteY59" fmla="*/ 193734 h 266195"/>
              <a:gd name="connsiteX60" fmla="*/ 0 w 350594"/>
              <a:gd name="connsiteY60" fmla="*/ 121285 h 2661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Lst>
            <a:rect l="l" t="t" r="r" b="b"/>
            <a:pathLst>
              <a:path w="350594" h="266195">
                <a:moveTo>
                  <a:pt x="0" y="121285"/>
                </a:moveTo>
                <a:lnTo>
                  <a:pt x="38072" y="105526"/>
                </a:lnTo>
                <a:lnTo>
                  <a:pt x="74555" y="91354"/>
                </a:lnTo>
                <a:lnTo>
                  <a:pt x="74555" y="102379"/>
                </a:lnTo>
                <a:lnTo>
                  <a:pt x="74555" y="113406"/>
                </a:lnTo>
                <a:lnTo>
                  <a:pt x="82487" y="103953"/>
                </a:lnTo>
                <a:lnTo>
                  <a:pt x="90419" y="96074"/>
                </a:lnTo>
                <a:lnTo>
                  <a:pt x="106284" y="81901"/>
                </a:lnTo>
                <a:lnTo>
                  <a:pt x="123737" y="69302"/>
                </a:lnTo>
                <a:lnTo>
                  <a:pt x="145945" y="59849"/>
                </a:lnTo>
                <a:lnTo>
                  <a:pt x="168152" y="53543"/>
                </a:lnTo>
                <a:lnTo>
                  <a:pt x="184017" y="50396"/>
                </a:lnTo>
                <a:lnTo>
                  <a:pt x="198292" y="53543"/>
                </a:lnTo>
                <a:lnTo>
                  <a:pt x="203059" y="56702"/>
                </a:lnTo>
                <a:lnTo>
                  <a:pt x="207814" y="59849"/>
                </a:lnTo>
                <a:lnTo>
                  <a:pt x="225267" y="40944"/>
                </a:lnTo>
                <a:lnTo>
                  <a:pt x="242721" y="26771"/>
                </a:lnTo>
                <a:lnTo>
                  <a:pt x="260161" y="17319"/>
                </a:lnTo>
                <a:lnTo>
                  <a:pt x="280793" y="7866"/>
                </a:lnTo>
                <a:lnTo>
                  <a:pt x="295068" y="1573"/>
                </a:lnTo>
                <a:lnTo>
                  <a:pt x="309344" y="0"/>
                </a:lnTo>
                <a:lnTo>
                  <a:pt x="320454" y="0"/>
                </a:lnTo>
                <a:lnTo>
                  <a:pt x="331551" y="1573"/>
                </a:lnTo>
                <a:lnTo>
                  <a:pt x="339483" y="6293"/>
                </a:lnTo>
                <a:lnTo>
                  <a:pt x="345827" y="12599"/>
                </a:lnTo>
                <a:lnTo>
                  <a:pt x="349005" y="23625"/>
                </a:lnTo>
                <a:lnTo>
                  <a:pt x="350594" y="37797"/>
                </a:lnTo>
                <a:lnTo>
                  <a:pt x="350594" y="83474"/>
                </a:lnTo>
                <a:lnTo>
                  <a:pt x="350594" y="129151"/>
                </a:lnTo>
                <a:lnTo>
                  <a:pt x="310932" y="144910"/>
                </a:lnTo>
                <a:lnTo>
                  <a:pt x="271271" y="160656"/>
                </a:lnTo>
                <a:lnTo>
                  <a:pt x="271271" y="118125"/>
                </a:lnTo>
                <a:lnTo>
                  <a:pt x="271271" y="77181"/>
                </a:lnTo>
                <a:lnTo>
                  <a:pt x="269682" y="69302"/>
                </a:lnTo>
                <a:lnTo>
                  <a:pt x="266517" y="64582"/>
                </a:lnTo>
                <a:lnTo>
                  <a:pt x="256996" y="62996"/>
                </a:lnTo>
                <a:lnTo>
                  <a:pt x="245886" y="64582"/>
                </a:lnTo>
                <a:lnTo>
                  <a:pt x="233199" y="70875"/>
                </a:lnTo>
                <a:lnTo>
                  <a:pt x="223678" y="80328"/>
                </a:lnTo>
                <a:lnTo>
                  <a:pt x="217335" y="92927"/>
                </a:lnTo>
                <a:lnTo>
                  <a:pt x="215746" y="107100"/>
                </a:lnTo>
                <a:lnTo>
                  <a:pt x="215746" y="182708"/>
                </a:lnTo>
                <a:lnTo>
                  <a:pt x="176085" y="198466"/>
                </a:lnTo>
                <a:lnTo>
                  <a:pt x="136424" y="212639"/>
                </a:lnTo>
                <a:lnTo>
                  <a:pt x="136424" y="132311"/>
                </a:lnTo>
                <a:lnTo>
                  <a:pt x="136424" y="124431"/>
                </a:lnTo>
                <a:lnTo>
                  <a:pt x="134847" y="119711"/>
                </a:lnTo>
                <a:lnTo>
                  <a:pt x="131669" y="116552"/>
                </a:lnTo>
                <a:lnTo>
                  <a:pt x="125326" y="114979"/>
                </a:lnTo>
                <a:lnTo>
                  <a:pt x="118983" y="114979"/>
                </a:lnTo>
                <a:lnTo>
                  <a:pt x="111051" y="118125"/>
                </a:lnTo>
                <a:lnTo>
                  <a:pt x="98351" y="124431"/>
                </a:lnTo>
                <a:lnTo>
                  <a:pt x="88830" y="133884"/>
                </a:lnTo>
                <a:lnTo>
                  <a:pt x="82487" y="144910"/>
                </a:lnTo>
                <a:lnTo>
                  <a:pt x="79322" y="160656"/>
                </a:lnTo>
                <a:lnTo>
                  <a:pt x="79322" y="198466"/>
                </a:lnTo>
                <a:lnTo>
                  <a:pt x="79322" y="234691"/>
                </a:lnTo>
                <a:lnTo>
                  <a:pt x="39661" y="250449"/>
                </a:lnTo>
                <a:lnTo>
                  <a:pt x="0" y="266195"/>
                </a:lnTo>
                <a:lnTo>
                  <a:pt x="0" y="193734"/>
                </a:lnTo>
                <a:lnTo>
                  <a:pt x="0" y="12128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484520" y="2363599"/>
            <a:ext cx="363294" cy="278895"/>
          </a:xfrm>
          <a:custGeom>
            <a:avLst/>
            <a:gdLst>
              <a:gd name="connsiteX0" fmla="*/ 6350 w 363294"/>
              <a:gd name="connsiteY0" fmla="*/ 127635 h 278895"/>
              <a:gd name="connsiteX1" fmla="*/ 44422 w 363294"/>
              <a:gd name="connsiteY1" fmla="*/ 111876 h 278895"/>
              <a:gd name="connsiteX2" fmla="*/ 80905 w 363294"/>
              <a:gd name="connsiteY2" fmla="*/ 97704 h 278895"/>
              <a:gd name="connsiteX3" fmla="*/ 80905 w 363294"/>
              <a:gd name="connsiteY3" fmla="*/ 108729 h 278895"/>
              <a:gd name="connsiteX4" fmla="*/ 80905 w 363294"/>
              <a:gd name="connsiteY4" fmla="*/ 119756 h 278895"/>
              <a:gd name="connsiteX5" fmla="*/ 88837 w 363294"/>
              <a:gd name="connsiteY5" fmla="*/ 110303 h 278895"/>
              <a:gd name="connsiteX6" fmla="*/ 96769 w 363294"/>
              <a:gd name="connsiteY6" fmla="*/ 102424 h 278895"/>
              <a:gd name="connsiteX7" fmla="*/ 112634 w 363294"/>
              <a:gd name="connsiteY7" fmla="*/ 88251 h 278895"/>
              <a:gd name="connsiteX8" fmla="*/ 130087 w 363294"/>
              <a:gd name="connsiteY8" fmla="*/ 75652 h 278895"/>
              <a:gd name="connsiteX9" fmla="*/ 152295 w 363294"/>
              <a:gd name="connsiteY9" fmla="*/ 66199 h 278895"/>
              <a:gd name="connsiteX10" fmla="*/ 174502 w 363294"/>
              <a:gd name="connsiteY10" fmla="*/ 59893 h 278895"/>
              <a:gd name="connsiteX11" fmla="*/ 190367 w 363294"/>
              <a:gd name="connsiteY11" fmla="*/ 56746 h 278895"/>
              <a:gd name="connsiteX12" fmla="*/ 204642 w 363294"/>
              <a:gd name="connsiteY12" fmla="*/ 59893 h 278895"/>
              <a:gd name="connsiteX13" fmla="*/ 209409 w 363294"/>
              <a:gd name="connsiteY13" fmla="*/ 63052 h 278895"/>
              <a:gd name="connsiteX14" fmla="*/ 214164 w 363294"/>
              <a:gd name="connsiteY14" fmla="*/ 66199 h 278895"/>
              <a:gd name="connsiteX15" fmla="*/ 231617 w 363294"/>
              <a:gd name="connsiteY15" fmla="*/ 47294 h 278895"/>
              <a:gd name="connsiteX16" fmla="*/ 249071 w 363294"/>
              <a:gd name="connsiteY16" fmla="*/ 33121 h 278895"/>
              <a:gd name="connsiteX17" fmla="*/ 266511 w 363294"/>
              <a:gd name="connsiteY17" fmla="*/ 23669 h 278895"/>
              <a:gd name="connsiteX18" fmla="*/ 287143 w 363294"/>
              <a:gd name="connsiteY18" fmla="*/ 14216 h 278895"/>
              <a:gd name="connsiteX19" fmla="*/ 301418 w 363294"/>
              <a:gd name="connsiteY19" fmla="*/ 7923 h 278895"/>
              <a:gd name="connsiteX20" fmla="*/ 315694 w 363294"/>
              <a:gd name="connsiteY20" fmla="*/ 6350 h 278895"/>
              <a:gd name="connsiteX21" fmla="*/ 326804 w 363294"/>
              <a:gd name="connsiteY21" fmla="*/ 6350 h 278895"/>
              <a:gd name="connsiteX22" fmla="*/ 337901 w 363294"/>
              <a:gd name="connsiteY22" fmla="*/ 7923 h 278895"/>
              <a:gd name="connsiteX23" fmla="*/ 345833 w 363294"/>
              <a:gd name="connsiteY23" fmla="*/ 12643 h 278895"/>
              <a:gd name="connsiteX24" fmla="*/ 352177 w 363294"/>
              <a:gd name="connsiteY24" fmla="*/ 18949 h 278895"/>
              <a:gd name="connsiteX25" fmla="*/ 355355 w 363294"/>
              <a:gd name="connsiteY25" fmla="*/ 29975 h 278895"/>
              <a:gd name="connsiteX26" fmla="*/ 356944 w 363294"/>
              <a:gd name="connsiteY26" fmla="*/ 44147 h 278895"/>
              <a:gd name="connsiteX27" fmla="*/ 356944 w 363294"/>
              <a:gd name="connsiteY27" fmla="*/ 89824 h 278895"/>
              <a:gd name="connsiteX28" fmla="*/ 356944 w 363294"/>
              <a:gd name="connsiteY28" fmla="*/ 135501 h 278895"/>
              <a:gd name="connsiteX29" fmla="*/ 317282 w 363294"/>
              <a:gd name="connsiteY29" fmla="*/ 151260 h 278895"/>
              <a:gd name="connsiteX30" fmla="*/ 277621 w 363294"/>
              <a:gd name="connsiteY30" fmla="*/ 167006 h 278895"/>
              <a:gd name="connsiteX31" fmla="*/ 277621 w 363294"/>
              <a:gd name="connsiteY31" fmla="*/ 124475 h 278895"/>
              <a:gd name="connsiteX32" fmla="*/ 277621 w 363294"/>
              <a:gd name="connsiteY32" fmla="*/ 83531 h 278895"/>
              <a:gd name="connsiteX33" fmla="*/ 276032 w 363294"/>
              <a:gd name="connsiteY33" fmla="*/ 75652 h 278895"/>
              <a:gd name="connsiteX34" fmla="*/ 272867 w 363294"/>
              <a:gd name="connsiteY34" fmla="*/ 70932 h 278895"/>
              <a:gd name="connsiteX35" fmla="*/ 263346 w 363294"/>
              <a:gd name="connsiteY35" fmla="*/ 69346 h 278895"/>
              <a:gd name="connsiteX36" fmla="*/ 252236 w 363294"/>
              <a:gd name="connsiteY36" fmla="*/ 70932 h 278895"/>
              <a:gd name="connsiteX37" fmla="*/ 239549 w 363294"/>
              <a:gd name="connsiteY37" fmla="*/ 77225 h 278895"/>
              <a:gd name="connsiteX38" fmla="*/ 230028 w 363294"/>
              <a:gd name="connsiteY38" fmla="*/ 86678 h 278895"/>
              <a:gd name="connsiteX39" fmla="*/ 223685 w 363294"/>
              <a:gd name="connsiteY39" fmla="*/ 99277 h 278895"/>
              <a:gd name="connsiteX40" fmla="*/ 222096 w 363294"/>
              <a:gd name="connsiteY40" fmla="*/ 113450 h 278895"/>
              <a:gd name="connsiteX41" fmla="*/ 222096 w 363294"/>
              <a:gd name="connsiteY41" fmla="*/ 189058 h 278895"/>
              <a:gd name="connsiteX42" fmla="*/ 182435 w 363294"/>
              <a:gd name="connsiteY42" fmla="*/ 204816 h 278895"/>
              <a:gd name="connsiteX43" fmla="*/ 142774 w 363294"/>
              <a:gd name="connsiteY43" fmla="*/ 218989 h 278895"/>
              <a:gd name="connsiteX44" fmla="*/ 142774 w 363294"/>
              <a:gd name="connsiteY44" fmla="*/ 138661 h 278895"/>
              <a:gd name="connsiteX45" fmla="*/ 142774 w 363294"/>
              <a:gd name="connsiteY45" fmla="*/ 130781 h 278895"/>
              <a:gd name="connsiteX46" fmla="*/ 141197 w 363294"/>
              <a:gd name="connsiteY46" fmla="*/ 126061 h 278895"/>
              <a:gd name="connsiteX47" fmla="*/ 138019 w 363294"/>
              <a:gd name="connsiteY47" fmla="*/ 122902 h 278895"/>
              <a:gd name="connsiteX48" fmla="*/ 131676 w 363294"/>
              <a:gd name="connsiteY48" fmla="*/ 121329 h 278895"/>
              <a:gd name="connsiteX49" fmla="*/ 125333 w 363294"/>
              <a:gd name="connsiteY49" fmla="*/ 121329 h 278895"/>
              <a:gd name="connsiteX50" fmla="*/ 117401 w 363294"/>
              <a:gd name="connsiteY50" fmla="*/ 124475 h 278895"/>
              <a:gd name="connsiteX51" fmla="*/ 104701 w 363294"/>
              <a:gd name="connsiteY51" fmla="*/ 130781 h 278895"/>
              <a:gd name="connsiteX52" fmla="*/ 95180 w 363294"/>
              <a:gd name="connsiteY52" fmla="*/ 140234 h 278895"/>
              <a:gd name="connsiteX53" fmla="*/ 88837 w 363294"/>
              <a:gd name="connsiteY53" fmla="*/ 151260 h 278895"/>
              <a:gd name="connsiteX54" fmla="*/ 85672 w 363294"/>
              <a:gd name="connsiteY54" fmla="*/ 167006 h 278895"/>
              <a:gd name="connsiteX55" fmla="*/ 85672 w 363294"/>
              <a:gd name="connsiteY55" fmla="*/ 204816 h 278895"/>
              <a:gd name="connsiteX56" fmla="*/ 85672 w 363294"/>
              <a:gd name="connsiteY56" fmla="*/ 241041 h 278895"/>
              <a:gd name="connsiteX57" fmla="*/ 46011 w 363294"/>
              <a:gd name="connsiteY57" fmla="*/ 256799 h 278895"/>
              <a:gd name="connsiteX58" fmla="*/ 6350 w 363294"/>
              <a:gd name="connsiteY58" fmla="*/ 272545 h 278895"/>
              <a:gd name="connsiteX59" fmla="*/ 6350 w 363294"/>
              <a:gd name="connsiteY59" fmla="*/ 200084 h 278895"/>
              <a:gd name="connsiteX60" fmla="*/ 6350 w 363294"/>
              <a:gd name="connsiteY60" fmla="*/ 127635 h 2788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Lst>
            <a:rect l="l" t="t" r="r" b="b"/>
            <a:pathLst>
              <a:path w="363294" h="278895">
                <a:moveTo>
                  <a:pt x="6350" y="127635"/>
                </a:moveTo>
                <a:lnTo>
                  <a:pt x="44422" y="111876"/>
                </a:lnTo>
                <a:lnTo>
                  <a:pt x="80905" y="97704"/>
                </a:lnTo>
                <a:lnTo>
                  <a:pt x="80905" y="108729"/>
                </a:lnTo>
                <a:lnTo>
                  <a:pt x="80905" y="119756"/>
                </a:lnTo>
                <a:lnTo>
                  <a:pt x="88837" y="110303"/>
                </a:lnTo>
                <a:lnTo>
                  <a:pt x="96769" y="102424"/>
                </a:lnTo>
                <a:lnTo>
                  <a:pt x="112634" y="88251"/>
                </a:lnTo>
                <a:lnTo>
                  <a:pt x="130087" y="75652"/>
                </a:lnTo>
                <a:lnTo>
                  <a:pt x="152295" y="66199"/>
                </a:lnTo>
                <a:lnTo>
                  <a:pt x="174502" y="59893"/>
                </a:lnTo>
                <a:lnTo>
                  <a:pt x="190367" y="56746"/>
                </a:lnTo>
                <a:lnTo>
                  <a:pt x="204642" y="59893"/>
                </a:lnTo>
                <a:lnTo>
                  <a:pt x="209409" y="63052"/>
                </a:lnTo>
                <a:lnTo>
                  <a:pt x="214164" y="66199"/>
                </a:lnTo>
                <a:lnTo>
                  <a:pt x="231617" y="47294"/>
                </a:lnTo>
                <a:lnTo>
                  <a:pt x="249071" y="33121"/>
                </a:lnTo>
                <a:lnTo>
                  <a:pt x="266511" y="23669"/>
                </a:lnTo>
                <a:lnTo>
                  <a:pt x="287143" y="14216"/>
                </a:lnTo>
                <a:lnTo>
                  <a:pt x="301418" y="7923"/>
                </a:lnTo>
                <a:lnTo>
                  <a:pt x="315694" y="6350"/>
                </a:lnTo>
                <a:lnTo>
                  <a:pt x="326804" y="6350"/>
                </a:lnTo>
                <a:lnTo>
                  <a:pt x="337901" y="7923"/>
                </a:lnTo>
                <a:lnTo>
                  <a:pt x="345833" y="12643"/>
                </a:lnTo>
                <a:lnTo>
                  <a:pt x="352177" y="18949"/>
                </a:lnTo>
                <a:lnTo>
                  <a:pt x="355355" y="29975"/>
                </a:lnTo>
                <a:lnTo>
                  <a:pt x="356944" y="44147"/>
                </a:lnTo>
                <a:lnTo>
                  <a:pt x="356944" y="89824"/>
                </a:lnTo>
                <a:lnTo>
                  <a:pt x="356944" y="135501"/>
                </a:lnTo>
                <a:lnTo>
                  <a:pt x="317282" y="151260"/>
                </a:lnTo>
                <a:lnTo>
                  <a:pt x="277621" y="167006"/>
                </a:lnTo>
                <a:lnTo>
                  <a:pt x="277621" y="124475"/>
                </a:lnTo>
                <a:lnTo>
                  <a:pt x="277621" y="83531"/>
                </a:lnTo>
                <a:lnTo>
                  <a:pt x="276032" y="75652"/>
                </a:lnTo>
                <a:lnTo>
                  <a:pt x="272867" y="70932"/>
                </a:lnTo>
                <a:lnTo>
                  <a:pt x="263346" y="69346"/>
                </a:lnTo>
                <a:lnTo>
                  <a:pt x="252236" y="70932"/>
                </a:lnTo>
                <a:lnTo>
                  <a:pt x="239549" y="77225"/>
                </a:lnTo>
                <a:lnTo>
                  <a:pt x="230028" y="86678"/>
                </a:lnTo>
                <a:lnTo>
                  <a:pt x="223685" y="99277"/>
                </a:lnTo>
                <a:lnTo>
                  <a:pt x="222096" y="113450"/>
                </a:lnTo>
                <a:lnTo>
                  <a:pt x="222096" y="189058"/>
                </a:lnTo>
                <a:lnTo>
                  <a:pt x="182435" y="204816"/>
                </a:lnTo>
                <a:lnTo>
                  <a:pt x="142774" y="218989"/>
                </a:lnTo>
                <a:lnTo>
                  <a:pt x="142774" y="138661"/>
                </a:lnTo>
                <a:lnTo>
                  <a:pt x="142774" y="130781"/>
                </a:lnTo>
                <a:lnTo>
                  <a:pt x="141197" y="126061"/>
                </a:lnTo>
                <a:lnTo>
                  <a:pt x="138019" y="122902"/>
                </a:lnTo>
                <a:lnTo>
                  <a:pt x="131676" y="121329"/>
                </a:lnTo>
                <a:lnTo>
                  <a:pt x="125333" y="121329"/>
                </a:lnTo>
                <a:lnTo>
                  <a:pt x="117401" y="124475"/>
                </a:lnTo>
                <a:lnTo>
                  <a:pt x="104701" y="130781"/>
                </a:lnTo>
                <a:lnTo>
                  <a:pt x="95180" y="140234"/>
                </a:lnTo>
                <a:lnTo>
                  <a:pt x="88837" y="151260"/>
                </a:lnTo>
                <a:lnTo>
                  <a:pt x="85672" y="167006"/>
                </a:lnTo>
                <a:lnTo>
                  <a:pt x="85672" y="204816"/>
                </a:lnTo>
                <a:lnTo>
                  <a:pt x="85672" y="241041"/>
                </a:lnTo>
                <a:lnTo>
                  <a:pt x="46011" y="256799"/>
                </a:lnTo>
                <a:lnTo>
                  <a:pt x="6350" y="272545"/>
                </a:lnTo>
                <a:lnTo>
                  <a:pt x="6350" y="200084"/>
                </a:lnTo>
                <a:lnTo>
                  <a:pt x="6350" y="12763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873186" y="2261206"/>
            <a:ext cx="249077" cy="214326"/>
          </a:xfrm>
          <a:custGeom>
            <a:avLst/>
            <a:gdLst>
              <a:gd name="connsiteX0" fmla="*/ 87248 w 249077"/>
              <a:gd name="connsiteY0" fmla="*/ 91410 h 214326"/>
              <a:gd name="connsiteX1" fmla="*/ 49176 w 249077"/>
              <a:gd name="connsiteY1" fmla="*/ 104010 h 214326"/>
              <a:gd name="connsiteX2" fmla="*/ 11104 w 249077"/>
              <a:gd name="connsiteY2" fmla="*/ 116609 h 214326"/>
              <a:gd name="connsiteX3" fmla="*/ 17447 w 249077"/>
              <a:gd name="connsiteY3" fmla="*/ 100863 h 214326"/>
              <a:gd name="connsiteX4" fmla="*/ 23803 w 249077"/>
              <a:gd name="connsiteY4" fmla="*/ 89837 h 214326"/>
              <a:gd name="connsiteX5" fmla="*/ 34900 w 249077"/>
              <a:gd name="connsiteY5" fmla="*/ 78811 h 214326"/>
              <a:gd name="connsiteX6" fmla="*/ 47600 w 249077"/>
              <a:gd name="connsiteY6" fmla="*/ 66212 h 214326"/>
              <a:gd name="connsiteX7" fmla="*/ 53943 w 249077"/>
              <a:gd name="connsiteY7" fmla="*/ 61479 h 214326"/>
              <a:gd name="connsiteX8" fmla="*/ 60286 w 249077"/>
              <a:gd name="connsiteY8" fmla="*/ 56759 h 214326"/>
              <a:gd name="connsiteX9" fmla="*/ 77740 w 249077"/>
              <a:gd name="connsiteY9" fmla="*/ 47307 h 214326"/>
              <a:gd name="connsiteX10" fmla="*/ 96769 w 249077"/>
              <a:gd name="connsiteY10" fmla="*/ 37854 h 214326"/>
              <a:gd name="connsiteX11" fmla="*/ 118977 w 249077"/>
              <a:gd name="connsiteY11" fmla="*/ 29975 h 214326"/>
              <a:gd name="connsiteX12" fmla="*/ 136431 w 249077"/>
              <a:gd name="connsiteY12" fmla="*/ 23681 h 214326"/>
              <a:gd name="connsiteX13" fmla="*/ 150706 w 249077"/>
              <a:gd name="connsiteY13" fmla="*/ 17375 h 214326"/>
              <a:gd name="connsiteX14" fmla="*/ 164994 w 249077"/>
              <a:gd name="connsiteY14" fmla="*/ 12656 h 214326"/>
              <a:gd name="connsiteX15" fmla="*/ 176091 w 249077"/>
              <a:gd name="connsiteY15" fmla="*/ 9496 h 214326"/>
              <a:gd name="connsiteX16" fmla="*/ 195134 w 249077"/>
              <a:gd name="connsiteY16" fmla="*/ 6350 h 214326"/>
              <a:gd name="connsiteX17" fmla="*/ 203066 w 249077"/>
              <a:gd name="connsiteY17" fmla="*/ 6350 h 214326"/>
              <a:gd name="connsiteX18" fmla="*/ 210998 w 249077"/>
              <a:gd name="connsiteY18" fmla="*/ 7923 h 214326"/>
              <a:gd name="connsiteX19" fmla="*/ 220507 w 249077"/>
              <a:gd name="connsiteY19" fmla="*/ 11082 h 214326"/>
              <a:gd name="connsiteX20" fmla="*/ 226863 w 249077"/>
              <a:gd name="connsiteY20" fmla="*/ 18949 h 214326"/>
              <a:gd name="connsiteX21" fmla="*/ 231617 w 249077"/>
              <a:gd name="connsiteY21" fmla="*/ 28401 h 214326"/>
              <a:gd name="connsiteX22" fmla="*/ 233206 w 249077"/>
              <a:gd name="connsiteY22" fmla="*/ 37854 h 214326"/>
              <a:gd name="connsiteX23" fmla="*/ 233206 w 249077"/>
              <a:gd name="connsiteY23" fmla="*/ 70932 h 214326"/>
              <a:gd name="connsiteX24" fmla="*/ 233206 w 249077"/>
              <a:gd name="connsiteY24" fmla="*/ 102436 h 214326"/>
              <a:gd name="connsiteX25" fmla="*/ 233206 w 249077"/>
              <a:gd name="connsiteY25" fmla="*/ 111889 h 214326"/>
              <a:gd name="connsiteX26" fmla="*/ 234795 w 249077"/>
              <a:gd name="connsiteY26" fmla="*/ 118182 h 214326"/>
              <a:gd name="connsiteX27" fmla="*/ 237960 w 249077"/>
              <a:gd name="connsiteY27" fmla="*/ 122915 h 214326"/>
              <a:gd name="connsiteX28" fmla="*/ 242727 w 249077"/>
              <a:gd name="connsiteY28" fmla="*/ 129208 h 214326"/>
              <a:gd name="connsiteX29" fmla="*/ 206231 w 249077"/>
              <a:gd name="connsiteY29" fmla="*/ 143393 h 214326"/>
              <a:gd name="connsiteX30" fmla="*/ 168159 w 249077"/>
              <a:gd name="connsiteY30" fmla="*/ 159139 h 214326"/>
              <a:gd name="connsiteX31" fmla="*/ 164994 w 249077"/>
              <a:gd name="connsiteY31" fmla="*/ 155993 h 214326"/>
              <a:gd name="connsiteX32" fmla="*/ 163405 w 249077"/>
              <a:gd name="connsiteY32" fmla="*/ 152846 h 214326"/>
              <a:gd name="connsiteX33" fmla="*/ 161816 w 249077"/>
              <a:gd name="connsiteY33" fmla="*/ 149687 h 214326"/>
              <a:gd name="connsiteX34" fmla="*/ 160227 w 249077"/>
              <a:gd name="connsiteY34" fmla="*/ 143393 h 214326"/>
              <a:gd name="connsiteX35" fmla="*/ 152295 w 249077"/>
              <a:gd name="connsiteY35" fmla="*/ 152846 h 214326"/>
              <a:gd name="connsiteX36" fmla="*/ 145952 w 249077"/>
              <a:gd name="connsiteY36" fmla="*/ 159139 h 214326"/>
              <a:gd name="connsiteX37" fmla="*/ 130087 w 249077"/>
              <a:gd name="connsiteY37" fmla="*/ 171739 h 214326"/>
              <a:gd name="connsiteX38" fmla="*/ 107880 w 249077"/>
              <a:gd name="connsiteY38" fmla="*/ 184350 h 214326"/>
              <a:gd name="connsiteX39" fmla="*/ 80905 w 249077"/>
              <a:gd name="connsiteY39" fmla="*/ 196950 h 214326"/>
              <a:gd name="connsiteX40" fmla="*/ 63464 w 249077"/>
              <a:gd name="connsiteY40" fmla="*/ 203243 h 214326"/>
              <a:gd name="connsiteX41" fmla="*/ 49176 w 249077"/>
              <a:gd name="connsiteY41" fmla="*/ 206402 h 214326"/>
              <a:gd name="connsiteX42" fmla="*/ 36490 w 249077"/>
              <a:gd name="connsiteY42" fmla="*/ 207976 h 214326"/>
              <a:gd name="connsiteX43" fmla="*/ 25379 w 249077"/>
              <a:gd name="connsiteY43" fmla="*/ 206402 h 214326"/>
              <a:gd name="connsiteX44" fmla="*/ 17447 w 249077"/>
              <a:gd name="connsiteY44" fmla="*/ 203243 h 214326"/>
              <a:gd name="connsiteX45" fmla="*/ 11104 w 249077"/>
              <a:gd name="connsiteY45" fmla="*/ 198523 h 214326"/>
              <a:gd name="connsiteX46" fmla="*/ 7939 w 249077"/>
              <a:gd name="connsiteY46" fmla="*/ 192217 h 214326"/>
              <a:gd name="connsiteX47" fmla="*/ 6350 w 249077"/>
              <a:gd name="connsiteY47" fmla="*/ 184350 h 214326"/>
              <a:gd name="connsiteX48" fmla="*/ 7939 w 249077"/>
              <a:gd name="connsiteY48" fmla="*/ 176471 h 214326"/>
              <a:gd name="connsiteX49" fmla="*/ 9515 w 249077"/>
              <a:gd name="connsiteY49" fmla="*/ 168592 h 214326"/>
              <a:gd name="connsiteX50" fmla="*/ 19036 w 249077"/>
              <a:gd name="connsiteY50" fmla="*/ 151260 h 214326"/>
              <a:gd name="connsiteX51" fmla="*/ 26968 w 249077"/>
              <a:gd name="connsiteY51" fmla="*/ 143393 h 214326"/>
              <a:gd name="connsiteX52" fmla="*/ 39667 w 249077"/>
              <a:gd name="connsiteY52" fmla="*/ 133941 h 214326"/>
              <a:gd name="connsiteX53" fmla="*/ 53943 w 249077"/>
              <a:gd name="connsiteY53" fmla="*/ 124488 h 214326"/>
              <a:gd name="connsiteX54" fmla="*/ 69807 w 249077"/>
              <a:gd name="connsiteY54" fmla="*/ 115036 h 214326"/>
              <a:gd name="connsiteX55" fmla="*/ 90426 w 249077"/>
              <a:gd name="connsiteY55" fmla="*/ 104010 h 214326"/>
              <a:gd name="connsiteX56" fmla="*/ 106290 w 249077"/>
              <a:gd name="connsiteY56" fmla="*/ 96130 h 214326"/>
              <a:gd name="connsiteX57" fmla="*/ 118977 w 249077"/>
              <a:gd name="connsiteY57" fmla="*/ 88264 h 214326"/>
              <a:gd name="connsiteX58" fmla="*/ 128498 w 249077"/>
              <a:gd name="connsiteY58" fmla="*/ 83531 h 214326"/>
              <a:gd name="connsiteX59" fmla="*/ 141197 w 249077"/>
              <a:gd name="connsiteY59" fmla="*/ 75652 h 214326"/>
              <a:gd name="connsiteX60" fmla="*/ 155473 w 249077"/>
              <a:gd name="connsiteY60" fmla="*/ 66212 h 214326"/>
              <a:gd name="connsiteX61" fmla="*/ 153884 w 249077"/>
              <a:gd name="connsiteY61" fmla="*/ 58333 h 214326"/>
              <a:gd name="connsiteX62" fmla="*/ 149130 w 249077"/>
              <a:gd name="connsiteY62" fmla="*/ 53600 h 214326"/>
              <a:gd name="connsiteX63" fmla="*/ 141197 w 249077"/>
              <a:gd name="connsiteY63" fmla="*/ 55186 h 214326"/>
              <a:gd name="connsiteX64" fmla="*/ 136431 w 249077"/>
              <a:gd name="connsiteY64" fmla="*/ 56759 h 214326"/>
              <a:gd name="connsiteX65" fmla="*/ 128498 w 249077"/>
              <a:gd name="connsiteY65" fmla="*/ 58333 h 214326"/>
              <a:gd name="connsiteX66" fmla="*/ 112634 w 249077"/>
              <a:gd name="connsiteY66" fmla="*/ 66212 h 214326"/>
              <a:gd name="connsiteX67" fmla="*/ 99947 w 249077"/>
              <a:gd name="connsiteY67" fmla="*/ 74079 h 214326"/>
              <a:gd name="connsiteX68" fmla="*/ 93604 w 249077"/>
              <a:gd name="connsiteY68" fmla="*/ 81958 h 214326"/>
              <a:gd name="connsiteX69" fmla="*/ 87248 w 249077"/>
              <a:gd name="connsiteY69" fmla="*/ 91410 h 2143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Lst>
            <a:rect l="l" t="t" r="r" b="b"/>
            <a:pathLst>
              <a:path w="249077" h="214326">
                <a:moveTo>
                  <a:pt x="87248" y="91410"/>
                </a:moveTo>
                <a:lnTo>
                  <a:pt x="49176" y="104010"/>
                </a:lnTo>
                <a:lnTo>
                  <a:pt x="11104" y="116609"/>
                </a:lnTo>
                <a:lnTo>
                  <a:pt x="17447" y="100863"/>
                </a:lnTo>
                <a:lnTo>
                  <a:pt x="23803" y="89837"/>
                </a:lnTo>
                <a:lnTo>
                  <a:pt x="34900" y="78811"/>
                </a:lnTo>
                <a:lnTo>
                  <a:pt x="47600" y="66212"/>
                </a:lnTo>
                <a:lnTo>
                  <a:pt x="53943" y="61479"/>
                </a:lnTo>
                <a:lnTo>
                  <a:pt x="60286" y="56759"/>
                </a:lnTo>
                <a:lnTo>
                  <a:pt x="77740" y="47307"/>
                </a:lnTo>
                <a:lnTo>
                  <a:pt x="96769" y="37854"/>
                </a:lnTo>
                <a:lnTo>
                  <a:pt x="118977" y="29975"/>
                </a:lnTo>
                <a:lnTo>
                  <a:pt x="136431" y="23681"/>
                </a:lnTo>
                <a:lnTo>
                  <a:pt x="150706" y="17375"/>
                </a:lnTo>
                <a:lnTo>
                  <a:pt x="164994" y="12656"/>
                </a:lnTo>
                <a:lnTo>
                  <a:pt x="176091" y="9496"/>
                </a:lnTo>
                <a:lnTo>
                  <a:pt x="195134" y="6350"/>
                </a:lnTo>
                <a:lnTo>
                  <a:pt x="203066" y="6350"/>
                </a:lnTo>
                <a:lnTo>
                  <a:pt x="210998" y="7923"/>
                </a:lnTo>
                <a:lnTo>
                  <a:pt x="220507" y="11082"/>
                </a:lnTo>
                <a:lnTo>
                  <a:pt x="226863" y="18949"/>
                </a:lnTo>
                <a:lnTo>
                  <a:pt x="231617" y="28401"/>
                </a:lnTo>
                <a:lnTo>
                  <a:pt x="233206" y="37854"/>
                </a:lnTo>
                <a:lnTo>
                  <a:pt x="233206" y="70932"/>
                </a:lnTo>
                <a:lnTo>
                  <a:pt x="233206" y="102436"/>
                </a:lnTo>
                <a:lnTo>
                  <a:pt x="233206" y="111889"/>
                </a:lnTo>
                <a:lnTo>
                  <a:pt x="234795" y="118182"/>
                </a:lnTo>
                <a:lnTo>
                  <a:pt x="237960" y="122915"/>
                </a:lnTo>
                <a:lnTo>
                  <a:pt x="242727" y="129208"/>
                </a:lnTo>
                <a:lnTo>
                  <a:pt x="206231" y="143393"/>
                </a:lnTo>
                <a:lnTo>
                  <a:pt x="168159" y="159139"/>
                </a:lnTo>
                <a:lnTo>
                  <a:pt x="164994" y="155993"/>
                </a:lnTo>
                <a:lnTo>
                  <a:pt x="163405" y="152846"/>
                </a:lnTo>
                <a:lnTo>
                  <a:pt x="161816" y="149687"/>
                </a:lnTo>
                <a:lnTo>
                  <a:pt x="160227" y="143393"/>
                </a:lnTo>
                <a:lnTo>
                  <a:pt x="152295" y="152846"/>
                </a:lnTo>
                <a:lnTo>
                  <a:pt x="145952" y="159139"/>
                </a:lnTo>
                <a:lnTo>
                  <a:pt x="130087" y="171739"/>
                </a:lnTo>
                <a:lnTo>
                  <a:pt x="107880" y="184350"/>
                </a:lnTo>
                <a:lnTo>
                  <a:pt x="80905" y="196950"/>
                </a:lnTo>
                <a:lnTo>
                  <a:pt x="63464" y="203243"/>
                </a:lnTo>
                <a:lnTo>
                  <a:pt x="49176" y="206402"/>
                </a:lnTo>
                <a:lnTo>
                  <a:pt x="36490" y="207976"/>
                </a:lnTo>
                <a:lnTo>
                  <a:pt x="25379" y="206402"/>
                </a:lnTo>
                <a:lnTo>
                  <a:pt x="17447" y="203243"/>
                </a:lnTo>
                <a:lnTo>
                  <a:pt x="11104" y="198523"/>
                </a:lnTo>
                <a:lnTo>
                  <a:pt x="7939" y="192217"/>
                </a:lnTo>
                <a:lnTo>
                  <a:pt x="6350" y="184350"/>
                </a:lnTo>
                <a:lnTo>
                  <a:pt x="7939" y="176471"/>
                </a:lnTo>
                <a:lnTo>
                  <a:pt x="9515" y="168592"/>
                </a:lnTo>
                <a:lnTo>
                  <a:pt x="19036" y="151260"/>
                </a:lnTo>
                <a:lnTo>
                  <a:pt x="26968" y="143393"/>
                </a:lnTo>
                <a:lnTo>
                  <a:pt x="39667" y="133941"/>
                </a:lnTo>
                <a:lnTo>
                  <a:pt x="53943" y="124488"/>
                </a:lnTo>
                <a:lnTo>
                  <a:pt x="69807" y="115036"/>
                </a:lnTo>
                <a:lnTo>
                  <a:pt x="90426" y="104010"/>
                </a:lnTo>
                <a:lnTo>
                  <a:pt x="106290" y="96130"/>
                </a:lnTo>
                <a:lnTo>
                  <a:pt x="118977" y="88264"/>
                </a:lnTo>
                <a:lnTo>
                  <a:pt x="128498" y="83531"/>
                </a:lnTo>
                <a:lnTo>
                  <a:pt x="141197" y="75652"/>
                </a:lnTo>
                <a:lnTo>
                  <a:pt x="155473" y="66212"/>
                </a:lnTo>
                <a:lnTo>
                  <a:pt x="153884" y="58333"/>
                </a:lnTo>
                <a:lnTo>
                  <a:pt x="149130" y="53600"/>
                </a:lnTo>
                <a:lnTo>
                  <a:pt x="141197" y="55186"/>
                </a:lnTo>
                <a:lnTo>
                  <a:pt x="136431" y="56759"/>
                </a:lnTo>
                <a:lnTo>
                  <a:pt x="128498" y="58333"/>
                </a:lnTo>
                <a:lnTo>
                  <a:pt x="112634" y="66212"/>
                </a:lnTo>
                <a:lnTo>
                  <a:pt x="99947" y="74079"/>
                </a:lnTo>
                <a:lnTo>
                  <a:pt x="93604" y="81958"/>
                </a:lnTo>
                <a:lnTo>
                  <a:pt x="87248" y="9141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50919" y="2349414"/>
            <a:ext cx="84090" cy="75709"/>
          </a:xfrm>
          <a:custGeom>
            <a:avLst/>
            <a:gdLst>
              <a:gd name="connsiteX0" fmla="*/ 77740 w 84090"/>
              <a:gd name="connsiteY0" fmla="*/ 6350 h 75709"/>
              <a:gd name="connsiteX1" fmla="*/ 61875 w 84090"/>
              <a:gd name="connsiteY1" fmla="*/ 17376 h 75709"/>
              <a:gd name="connsiteX2" fmla="*/ 44422 w 84090"/>
              <a:gd name="connsiteY2" fmla="*/ 26828 h 75709"/>
              <a:gd name="connsiteX3" fmla="*/ 33312 w 84090"/>
              <a:gd name="connsiteY3" fmla="*/ 33134 h 75709"/>
              <a:gd name="connsiteX4" fmla="*/ 25379 w 84090"/>
              <a:gd name="connsiteY4" fmla="*/ 39427 h 75709"/>
              <a:gd name="connsiteX5" fmla="*/ 17447 w 84090"/>
              <a:gd name="connsiteY5" fmla="*/ 44160 h 75709"/>
              <a:gd name="connsiteX6" fmla="*/ 14282 w 84090"/>
              <a:gd name="connsiteY6" fmla="*/ 47307 h 75709"/>
              <a:gd name="connsiteX7" fmla="*/ 7939 w 84090"/>
              <a:gd name="connsiteY7" fmla="*/ 55186 h 75709"/>
              <a:gd name="connsiteX8" fmla="*/ 6350 w 84090"/>
              <a:gd name="connsiteY8" fmla="*/ 61479 h 75709"/>
              <a:gd name="connsiteX9" fmla="*/ 7939 w 84090"/>
              <a:gd name="connsiteY9" fmla="*/ 66212 h 75709"/>
              <a:gd name="connsiteX10" fmla="*/ 14282 w 84090"/>
              <a:gd name="connsiteY10" fmla="*/ 69359 h 75709"/>
              <a:gd name="connsiteX11" fmla="*/ 22214 w 84090"/>
              <a:gd name="connsiteY11" fmla="*/ 69359 h 75709"/>
              <a:gd name="connsiteX12" fmla="*/ 33312 w 84090"/>
              <a:gd name="connsiteY12" fmla="*/ 66212 h 75709"/>
              <a:gd name="connsiteX13" fmla="*/ 57108 w 84090"/>
              <a:gd name="connsiteY13" fmla="*/ 52027 h 75709"/>
              <a:gd name="connsiteX14" fmla="*/ 66629 w 84090"/>
              <a:gd name="connsiteY14" fmla="*/ 42587 h 75709"/>
              <a:gd name="connsiteX15" fmla="*/ 72973 w 84090"/>
              <a:gd name="connsiteY15" fmla="*/ 34707 h 75709"/>
              <a:gd name="connsiteX16" fmla="*/ 76151 w 84090"/>
              <a:gd name="connsiteY16" fmla="*/ 25255 h 75709"/>
              <a:gd name="connsiteX17" fmla="*/ 77740 w 84090"/>
              <a:gd name="connsiteY17" fmla="*/ 15802 h 75709"/>
              <a:gd name="connsiteX18" fmla="*/ 77740 w 84090"/>
              <a:gd name="connsiteY18" fmla="*/ 6350 h 7570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84090" h="75709">
                <a:moveTo>
                  <a:pt x="77740" y="6350"/>
                </a:moveTo>
                <a:lnTo>
                  <a:pt x="61875" y="17376"/>
                </a:lnTo>
                <a:lnTo>
                  <a:pt x="44422" y="26828"/>
                </a:lnTo>
                <a:lnTo>
                  <a:pt x="33312" y="33134"/>
                </a:lnTo>
                <a:lnTo>
                  <a:pt x="25379" y="39427"/>
                </a:lnTo>
                <a:lnTo>
                  <a:pt x="17447" y="44160"/>
                </a:lnTo>
                <a:lnTo>
                  <a:pt x="14282" y="47307"/>
                </a:lnTo>
                <a:lnTo>
                  <a:pt x="7939" y="55186"/>
                </a:lnTo>
                <a:lnTo>
                  <a:pt x="6350" y="61479"/>
                </a:lnTo>
                <a:lnTo>
                  <a:pt x="7939" y="66212"/>
                </a:lnTo>
                <a:lnTo>
                  <a:pt x="14282" y="69359"/>
                </a:lnTo>
                <a:lnTo>
                  <a:pt x="22214" y="69359"/>
                </a:lnTo>
                <a:lnTo>
                  <a:pt x="33312" y="66212"/>
                </a:lnTo>
                <a:lnTo>
                  <a:pt x="57108" y="52027"/>
                </a:lnTo>
                <a:lnTo>
                  <a:pt x="66629" y="42587"/>
                </a:lnTo>
                <a:lnTo>
                  <a:pt x="72973" y="34707"/>
                </a:lnTo>
                <a:lnTo>
                  <a:pt x="76151" y="25255"/>
                </a:lnTo>
                <a:lnTo>
                  <a:pt x="77740" y="15802"/>
                </a:lnTo>
                <a:lnTo>
                  <a:pt x="7774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157151" y="2143125"/>
            <a:ext cx="77771" cy="231544"/>
          </a:xfrm>
          <a:custGeom>
            <a:avLst/>
            <a:gdLst>
              <a:gd name="connsiteX0" fmla="*/ 0 w 77771"/>
              <a:gd name="connsiteY0" fmla="*/ 29918 h 231544"/>
              <a:gd name="connsiteX1" fmla="*/ 39635 w 77771"/>
              <a:gd name="connsiteY1" fmla="*/ 15745 h 231544"/>
              <a:gd name="connsiteX2" fmla="*/ 77771 w 77771"/>
              <a:gd name="connsiteY2" fmla="*/ 0 h 231544"/>
              <a:gd name="connsiteX3" fmla="*/ 77771 w 77771"/>
              <a:gd name="connsiteY3" fmla="*/ 100806 h 231544"/>
              <a:gd name="connsiteX4" fmla="*/ 77771 w 77771"/>
              <a:gd name="connsiteY4" fmla="*/ 200040 h 231544"/>
              <a:gd name="connsiteX5" fmla="*/ 39635 w 77771"/>
              <a:gd name="connsiteY5" fmla="*/ 215798 h 231544"/>
              <a:gd name="connsiteX6" fmla="*/ 0 w 77771"/>
              <a:gd name="connsiteY6" fmla="*/ 231544 h 231544"/>
              <a:gd name="connsiteX7" fmla="*/ 0 w 77771"/>
              <a:gd name="connsiteY7" fmla="*/ 130737 h 231544"/>
              <a:gd name="connsiteX8" fmla="*/ 0 w 77771"/>
              <a:gd name="connsiteY8" fmla="*/ 29918 h 2315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771" h="231544">
                <a:moveTo>
                  <a:pt x="0" y="29918"/>
                </a:moveTo>
                <a:lnTo>
                  <a:pt x="39635" y="15745"/>
                </a:lnTo>
                <a:lnTo>
                  <a:pt x="77771" y="0"/>
                </a:lnTo>
                <a:lnTo>
                  <a:pt x="77771" y="100806"/>
                </a:lnTo>
                <a:lnTo>
                  <a:pt x="77771" y="200040"/>
                </a:lnTo>
                <a:lnTo>
                  <a:pt x="39635" y="215798"/>
                </a:lnTo>
                <a:lnTo>
                  <a:pt x="0" y="231544"/>
                </a:lnTo>
                <a:lnTo>
                  <a:pt x="0" y="130737"/>
                </a:lnTo>
                <a:lnTo>
                  <a:pt x="0" y="2991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150801" y="2136775"/>
            <a:ext cx="90471" cy="244244"/>
          </a:xfrm>
          <a:custGeom>
            <a:avLst/>
            <a:gdLst>
              <a:gd name="connsiteX0" fmla="*/ 6350 w 90471"/>
              <a:gd name="connsiteY0" fmla="*/ 36268 h 244244"/>
              <a:gd name="connsiteX1" fmla="*/ 45985 w 90471"/>
              <a:gd name="connsiteY1" fmla="*/ 22095 h 244244"/>
              <a:gd name="connsiteX2" fmla="*/ 84121 w 90471"/>
              <a:gd name="connsiteY2" fmla="*/ 6350 h 244244"/>
              <a:gd name="connsiteX3" fmla="*/ 84121 w 90471"/>
              <a:gd name="connsiteY3" fmla="*/ 107156 h 244244"/>
              <a:gd name="connsiteX4" fmla="*/ 84121 w 90471"/>
              <a:gd name="connsiteY4" fmla="*/ 206390 h 244244"/>
              <a:gd name="connsiteX5" fmla="*/ 45985 w 90471"/>
              <a:gd name="connsiteY5" fmla="*/ 222148 h 244244"/>
              <a:gd name="connsiteX6" fmla="*/ 6350 w 90471"/>
              <a:gd name="connsiteY6" fmla="*/ 237894 h 244244"/>
              <a:gd name="connsiteX7" fmla="*/ 6350 w 90471"/>
              <a:gd name="connsiteY7" fmla="*/ 137087 h 244244"/>
              <a:gd name="connsiteX8" fmla="*/ 6350 w 90471"/>
              <a:gd name="connsiteY8" fmla="*/ 36268 h 2442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0471" h="244244">
                <a:moveTo>
                  <a:pt x="6350" y="36268"/>
                </a:moveTo>
                <a:lnTo>
                  <a:pt x="45985" y="22095"/>
                </a:lnTo>
                <a:lnTo>
                  <a:pt x="84121" y="6350"/>
                </a:lnTo>
                <a:lnTo>
                  <a:pt x="84121" y="107156"/>
                </a:lnTo>
                <a:lnTo>
                  <a:pt x="84121" y="206390"/>
                </a:lnTo>
                <a:lnTo>
                  <a:pt x="45985" y="222148"/>
                </a:lnTo>
                <a:lnTo>
                  <a:pt x="6350" y="237894"/>
                </a:lnTo>
                <a:lnTo>
                  <a:pt x="6350" y="137087"/>
                </a:lnTo>
                <a:lnTo>
                  <a:pt x="6350" y="3626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88821" y="2089568"/>
            <a:ext cx="79322" cy="233118"/>
          </a:xfrm>
          <a:custGeom>
            <a:avLst/>
            <a:gdLst>
              <a:gd name="connsiteX0" fmla="*/ 0 w 79322"/>
              <a:gd name="connsiteY0" fmla="*/ 31504 h 233118"/>
              <a:gd name="connsiteX1" fmla="*/ 39661 w 79322"/>
              <a:gd name="connsiteY1" fmla="*/ 15745 h 233118"/>
              <a:gd name="connsiteX2" fmla="*/ 79322 w 79322"/>
              <a:gd name="connsiteY2" fmla="*/ 0 h 233118"/>
              <a:gd name="connsiteX3" fmla="*/ 79322 w 79322"/>
              <a:gd name="connsiteY3" fmla="*/ 100806 h 233118"/>
              <a:gd name="connsiteX4" fmla="*/ 79322 w 79322"/>
              <a:gd name="connsiteY4" fmla="*/ 201613 h 233118"/>
              <a:gd name="connsiteX5" fmla="*/ 39661 w 79322"/>
              <a:gd name="connsiteY5" fmla="*/ 217372 h 233118"/>
              <a:gd name="connsiteX6" fmla="*/ 0 w 79322"/>
              <a:gd name="connsiteY6" fmla="*/ 233118 h 233118"/>
              <a:gd name="connsiteX7" fmla="*/ 0 w 79322"/>
              <a:gd name="connsiteY7" fmla="*/ 132311 h 233118"/>
              <a:gd name="connsiteX8" fmla="*/ 0 w 79322"/>
              <a:gd name="connsiteY8" fmla="*/ 31504 h 23311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322" h="233118">
                <a:moveTo>
                  <a:pt x="0" y="31504"/>
                </a:moveTo>
                <a:lnTo>
                  <a:pt x="39661" y="15745"/>
                </a:lnTo>
                <a:lnTo>
                  <a:pt x="79322" y="0"/>
                </a:lnTo>
                <a:lnTo>
                  <a:pt x="79322" y="100806"/>
                </a:lnTo>
                <a:lnTo>
                  <a:pt x="79322" y="201613"/>
                </a:lnTo>
                <a:lnTo>
                  <a:pt x="39661" y="217372"/>
                </a:lnTo>
                <a:lnTo>
                  <a:pt x="0" y="233118"/>
                </a:lnTo>
                <a:lnTo>
                  <a:pt x="0" y="132311"/>
                </a:lnTo>
                <a:lnTo>
                  <a:pt x="0" y="3150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282471" y="2083218"/>
            <a:ext cx="92022" cy="245818"/>
          </a:xfrm>
          <a:custGeom>
            <a:avLst/>
            <a:gdLst>
              <a:gd name="connsiteX0" fmla="*/ 6350 w 92022"/>
              <a:gd name="connsiteY0" fmla="*/ 37854 h 245818"/>
              <a:gd name="connsiteX1" fmla="*/ 46011 w 92022"/>
              <a:gd name="connsiteY1" fmla="*/ 22095 h 245818"/>
              <a:gd name="connsiteX2" fmla="*/ 85672 w 92022"/>
              <a:gd name="connsiteY2" fmla="*/ 6350 h 245818"/>
              <a:gd name="connsiteX3" fmla="*/ 85672 w 92022"/>
              <a:gd name="connsiteY3" fmla="*/ 107156 h 245818"/>
              <a:gd name="connsiteX4" fmla="*/ 85672 w 92022"/>
              <a:gd name="connsiteY4" fmla="*/ 207963 h 245818"/>
              <a:gd name="connsiteX5" fmla="*/ 46011 w 92022"/>
              <a:gd name="connsiteY5" fmla="*/ 223722 h 245818"/>
              <a:gd name="connsiteX6" fmla="*/ 6350 w 92022"/>
              <a:gd name="connsiteY6" fmla="*/ 239468 h 245818"/>
              <a:gd name="connsiteX7" fmla="*/ 6350 w 92022"/>
              <a:gd name="connsiteY7" fmla="*/ 138661 h 245818"/>
              <a:gd name="connsiteX8" fmla="*/ 6350 w 92022"/>
              <a:gd name="connsiteY8" fmla="*/ 37854 h 24581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2022" h="245818">
                <a:moveTo>
                  <a:pt x="6350" y="37854"/>
                </a:moveTo>
                <a:lnTo>
                  <a:pt x="46011" y="22095"/>
                </a:lnTo>
                <a:lnTo>
                  <a:pt x="85672" y="6350"/>
                </a:lnTo>
                <a:lnTo>
                  <a:pt x="85672" y="107156"/>
                </a:lnTo>
                <a:lnTo>
                  <a:pt x="85672" y="207963"/>
                </a:lnTo>
                <a:lnTo>
                  <a:pt x="46011" y="223722"/>
                </a:lnTo>
                <a:lnTo>
                  <a:pt x="6350" y="239468"/>
                </a:lnTo>
                <a:lnTo>
                  <a:pt x="6350" y="138661"/>
                </a:lnTo>
                <a:lnTo>
                  <a:pt x="6350" y="3785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892793" y="2981064"/>
            <a:ext cx="276040" cy="291501"/>
          </a:xfrm>
          <a:custGeom>
            <a:avLst/>
            <a:gdLst>
              <a:gd name="connsiteX0" fmla="*/ 6350 w 276040"/>
              <a:gd name="connsiteY0" fmla="*/ 83531 h 291501"/>
              <a:gd name="connsiteX1" fmla="*/ 88842 w 276040"/>
              <a:gd name="connsiteY1" fmla="*/ 52027 h 291501"/>
              <a:gd name="connsiteX2" fmla="*/ 171338 w 276040"/>
              <a:gd name="connsiteY2" fmla="*/ 18949 h 291501"/>
              <a:gd name="connsiteX3" fmla="*/ 190368 w 276040"/>
              <a:gd name="connsiteY3" fmla="*/ 12643 h 291501"/>
              <a:gd name="connsiteX4" fmla="*/ 207822 w 276040"/>
              <a:gd name="connsiteY4" fmla="*/ 7923 h 291501"/>
              <a:gd name="connsiteX5" fmla="*/ 222097 w 276040"/>
              <a:gd name="connsiteY5" fmla="*/ 6350 h 291501"/>
              <a:gd name="connsiteX6" fmla="*/ 234796 w 276040"/>
              <a:gd name="connsiteY6" fmla="*/ 7923 h 291501"/>
              <a:gd name="connsiteX7" fmla="*/ 244305 w 276040"/>
              <a:gd name="connsiteY7" fmla="*/ 12643 h 291501"/>
              <a:gd name="connsiteX8" fmla="*/ 250661 w 276040"/>
              <a:gd name="connsiteY8" fmla="*/ 17375 h 291501"/>
              <a:gd name="connsiteX9" fmla="*/ 253826 w 276040"/>
              <a:gd name="connsiteY9" fmla="*/ 25242 h 291501"/>
              <a:gd name="connsiteX10" fmla="*/ 255415 w 276040"/>
              <a:gd name="connsiteY10" fmla="*/ 34695 h 291501"/>
              <a:gd name="connsiteX11" fmla="*/ 253826 w 276040"/>
              <a:gd name="connsiteY11" fmla="*/ 44147 h 291501"/>
              <a:gd name="connsiteX12" fmla="*/ 252237 w 276040"/>
              <a:gd name="connsiteY12" fmla="*/ 53600 h 291501"/>
              <a:gd name="connsiteX13" fmla="*/ 247482 w 276040"/>
              <a:gd name="connsiteY13" fmla="*/ 63052 h 291501"/>
              <a:gd name="connsiteX14" fmla="*/ 241139 w 276040"/>
              <a:gd name="connsiteY14" fmla="*/ 72505 h 291501"/>
              <a:gd name="connsiteX15" fmla="*/ 228440 w 276040"/>
              <a:gd name="connsiteY15" fmla="*/ 85104 h 291501"/>
              <a:gd name="connsiteX16" fmla="*/ 218932 w 276040"/>
              <a:gd name="connsiteY16" fmla="*/ 91410 h 291501"/>
              <a:gd name="connsiteX17" fmla="*/ 209410 w 276040"/>
              <a:gd name="connsiteY17" fmla="*/ 97704 h 291501"/>
              <a:gd name="connsiteX18" fmla="*/ 223686 w 276040"/>
              <a:gd name="connsiteY18" fmla="*/ 94557 h 291501"/>
              <a:gd name="connsiteX19" fmla="*/ 236372 w 276040"/>
              <a:gd name="connsiteY19" fmla="*/ 94557 h 291501"/>
              <a:gd name="connsiteX20" fmla="*/ 247482 w 276040"/>
              <a:gd name="connsiteY20" fmla="*/ 94557 h 291501"/>
              <a:gd name="connsiteX21" fmla="*/ 255415 w 276040"/>
              <a:gd name="connsiteY21" fmla="*/ 97704 h 291501"/>
              <a:gd name="connsiteX22" fmla="*/ 261758 w 276040"/>
              <a:gd name="connsiteY22" fmla="*/ 102436 h 291501"/>
              <a:gd name="connsiteX23" fmla="*/ 266512 w 276040"/>
              <a:gd name="connsiteY23" fmla="*/ 108729 h 291501"/>
              <a:gd name="connsiteX24" fmla="*/ 268101 w 276040"/>
              <a:gd name="connsiteY24" fmla="*/ 115036 h 291501"/>
              <a:gd name="connsiteX25" fmla="*/ 269690 w 276040"/>
              <a:gd name="connsiteY25" fmla="*/ 124488 h 291501"/>
              <a:gd name="connsiteX26" fmla="*/ 266512 w 276040"/>
              <a:gd name="connsiteY26" fmla="*/ 140234 h 291501"/>
              <a:gd name="connsiteX27" fmla="*/ 263347 w 276040"/>
              <a:gd name="connsiteY27" fmla="*/ 148113 h 291501"/>
              <a:gd name="connsiteX28" fmla="*/ 258580 w 276040"/>
              <a:gd name="connsiteY28" fmla="*/ 155992 h 291501"/>
              <a:gd name="connsiteX29" fmla="*/ 247482 w 276040"/>
              <a:gd name="connsiteY29" fmla="*/ 171738 h 291501"/>
              <a:gd name="connsiteX30" fmla="*/ 231618 w 276040"/>
              <a:gd name="connsiteY30" fmla="*/ 187484 h 291501"/>
              <a:gd name="connsiteX31" fmla="*/ 217343 w 276040"/>
              <a:gd name="connsiteY31" fmla="*/ 196937 h 291501"/>
              <a:gd name="connsiteX32" fmla="*/ 198300 w 276040"/>
              <a:gd name="connsiteY32" fmla="*/ 206390 h 291501"/>
              <a:gd name="connsiteX33" fmla="*/ 184025 w 276040"/>
              <a:gd name="connsiteY33" fmla="*/ 212696 h 291501"/>
              <a:gd name="connsiteX34" fmla="*/ 172927 w 276040"/>
              <a:gd name="connsiteY34" fmla="*/ 218989 h 291501"/>
              <a:gd name="connsiteX35" fmla="*/ 164995 w 276040"/>
              <a:gd name="connsiteY35" fmla="*/ 222148 h 291501"/>
              <a:gd name="connsiteX36" fmla="*/ 158639 w 276040"/>
              <a:gd name="connsiteY36" fmla="*/ 225295 h 291501"/>
              <a:gd name="connsiteX37" fmla="*/ 82496 w 276040"/>
              <a:gd name="connsiteY37" fmla="*/ 255222 h 291501"/>
              <a:gd name="connsiteX38" fmla="*/ 6350 w 276040"/>
              <a:gd name="connsiteY38" fmla="*/ 285151 h 291501"/>
              <a:gd name="connsiteX39" fmla="*/ 6350 w 276040"/>
              <a:gd name="connsiteY39" fmla="*/ 184338 h 291501"/>
              <a:gd name="connsiteX40" fmla="*/ 6350 w 276040"/>
              <a:gd name="connsiteY40" fmla="*/ 83531 h 2915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Lst>
            <a:rect l="l" t="t" r="r" b="b"/>
            <a:pathLst>
              <a:path w="276040" h="291501">
                <a:moveTo>
                  <a:pt x="6350" y="83531"/>
                </a:moveTo>
                <a:lnTo>
                  <a:pt x="88842" y="52027"/>
                </a:lnTo>
                <a:lnTo>
                  <a:pt x="171338" y="18949"/>
                </a:lnTo>
                <a:lnTo>
                  <a:pt x="190368" y="12643"/>
                </a:lnTo>
                <a:lnTo>
                  <a:pt x="207822" y="7923"/>
                </a:lnTo>
                <a:lnTo>
                  <a:pt x="222097" y="6350"/>
                </a:lnTo>
                <a:lnTo>
                  <a:pt x="234796" y="7923"/>
                </a:lnTo>
                <a:lnTo>
                  <a:pt x="244305" y="12643"/>
                </a:lnTo>
                <a:lnTo>
                  <a:pt x="250661" y="17375"/>
                </a:lnTo>
                <a:lnTo>
                  <a:pt x="253826" y="25242"/>
                </a:lnTo>
                <a:lnTo>
                  <a:pt x="255415" y="34695"/>
                </a:lnTo>
                <a:lnTo>
                  <a:pt x="253826" y="44147"/>
                </a:lnTo>
                <a:lnTo>
                  <a:pt x="252237" y="53600"/>
                </a:lnTo>
                <a:lnTo>
                  <a:pt x="247482" y="63052"/>
                </a:lnTo>
                <a:lnTo>
                  <a:pt x="241139" y="72505"/>
                </a:lnTo>
                <a:lnTo>
                  <a:pt x="228440" y="85104"/>
                </a:lnTo>
                <a:lnTo>
                  <a:pt x="218932" y="91410"/>
                </a:lnTo>
                <a:lnTo>
                  <a:pt x="209410" y="97704"/>
                </a:lnTo>
                <a:lnTo>
                  <a:pt x="223686" y="94557"/>
                </a:lnTo>
                <a:lnTo>
                  <a:pt x="236372" y="94557"/>
                </a:lnTo>
                <a:lnTo>
                  <a:pt x="247482" y="94557"/>
                </a:lnTo>
                <a:lnTo>
                  <a:pt x="255415" y="97704"/>
                </a:lnTo>
                <a:lnTo>
                  <a:pt x="261758" y="102436"/>
                </a:lnTo>
                <a:lnTo>
                  <a:pt x="266512" y="108729"/>
                </a:lnTo>
                <a:lnTo>
                  <a:pt x="268101" y="115036"/>
                </a:lnTo>
                <a:lnTo>
                  <a:pt x="269690" y="124488"/>
                </a:lnTo>
                <a:lnTo>
                  <a:pt x="266512" y="140234"/>
                </a:lnTo>
                <a:lnTo>
                  <a:pt x="263347" y="148113"/>
                </a:lnTo>
                <a:lnTo>
                  <a:pt x="258580" y="155992"/>
                </a:lnTo>
                <a:lnTo>
                  <a:pt x="247482" y="171738"/>
                </a:lnTo>
                <a:lnTo>
                  <a:pt x="231618" y="187484"/>
                </a:lnTo>
                <a:lnTo>
                  <a:pt x="217343" y="196937"/>
                </a:lnTo>
                <a:lnTo>
                  <a:pt x="198300" y="206390"/>
                </a:lnTo>
                <a:lnTo>
                  <a:pt x="184025" y="212696"/>
                </a:lnTo>
                <a:lnTo>
                  <a:pt x="172927" y="218989"/>
                </a:lnTo>
                <a:lnTo>
                  <a:pt x="164995" y="222148"/>
                </a:lnTo>
                <a:lnTo>
                  <a:pt x="158639" y="225295"/>
                </a:lnTo>
                <a:lnTo>
                  <a:pt x="82496" y="255222"/>
                </a:lnTo>
                <a:lnTo>
                  <a:pt x="6350" y="285151"/>
                </a:lnTo>
                <a:lnTo>
                  <a:pt x="6350" y="184338"/>
                </a:lnTo>
                <a:lnTo>
                  <a:pt x="6350" y="8353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981631" y="3042487"/>
            <a:ext cx="87261" cy="72562"/>
          </a:xfrm>
          <a:custGeom>
            <a:avLst/>
            <a:gdLst>
              <a:gd name="connsiteX0" fmla="*/ 6350 w 87261"/>
              <a:gd name="connsiteY0" fmla="*/ 66212 h 72562"/>
              <a:gd name="connsiteX1" fmla="*/ 25387 w 87261"/>
              <a:gd name="connsiteY1" fmla="*/ 58332 h 72562"/>
              <a:gd name="connsiteX2" fmla="*/ 44423 w 87261"/>
              <a:gd name="connsiteY2" fmla="*/ 50453 h 72562"/>
              <a:gd name="connsiteX3" fmla="*/ 53937 w 87261"/>
              <a:gd name="connsiteY3" fmla="*/ 47306 h 72562"/>
              <a:gd name="connsiteX4" fmla="*/ 61869 w 87261"/>
              <a:gd name="connsiteY4" fmla="*/ 42587 h 72562"/>
              <a:gd name="connsiteX5" fmla="*/ 68225 w 87261"/>
              <a:gd name="connsiteY5" fmla="*/ 39427 h 72562"/>
              <a:gd name="connsiteX6" fmla="*/ 72979 w 87261"/>
              <a:gd name="connsiteY6" fmla="*/ 34707 h 72562"/>
              <a:gd name="connsiteX7" fmla="*/ 79322 w 87261"/>
              <a:gd name="connsiteY7" fmla="*/ 26828 h 72562"/>
              <a:gd name="connsiteX8" fmla="*/ 80911 w 87261"/>
              <a:gd name="connsiteY8" fmla="*/ 17375 h 72562"/>
              <a:gd name="connsiteX9" fmla="*/ 79322 w 87261"/>
              <a:gd name="connsiteY9" fmla="*/ 9509 h 72562"/>
              <a:gd name="connsiteX10" fmla="*/ 72979 w 87261"/>
              <a:gd name="connsiteY10" fmla="*/ 6350 h 72562"/>
              <a:gd name="connsiteX11" fmla="*/ 68225 w 87261"/>
              <a:gd name="connsiteY11" fmla="*/ 6350 h 72562"/>
              <a:gd name="connsiteX12" fmla="*/ 61869 w 87261"/>
              <a:gd name="connsiteY12" fmla="*/ 7935 h 72562"/>
              <a:gd name="connsiteX13" fmla="*/ 53937 w 87261"/>
              <a:gd name="connsiteY13" fmla="*/ 9509 h 72562"/>
              <a:gd name="connsiteX14" fmla="*/ 44423 w 87261"/>
              <a:gd name="connsiteY14" fmla="*/ 12655 h 72562"/>
              <a:gd name="connsiteX15" fmla="*/ 25387 w 87261"/>
              <a:gd name="connsiteY15" fmla="*/ 20535 h 72562"/>
              <a:gd name="connsiteX16" fmla="*/ 6350 w 87261"/>
              <a:gd name="connsiteY16" fmla="*/ 28401 h 72562"/>
              <a:gd name="connsiteX17" fmla="*/ 6350 w 87261"/>
              <a:gd name="connsiteY17" fmla="*/ 66212 h 7256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7261" h="72562">
                <a:moveTo>
                  <a:pt x="6350" y="66212"/>
                </a:moveTo>
                <a:lnTo>
                  <a:pt x="25387" y="58332"/>
                </a:lnTo>
                <a:lnTo>
                  <a:pt x="44423" y="50453"/>
                </a:lnTo>
                <a:lnTo>
                  <a:pt x="53937" y="47306"/>
                </a:lnTo>
                <a:lnTo>
                  <a:pt x="61869" y="42587"/>
                </a:lnTo>
                <a:lnTo>
                  <a:pt x="68225" y="39427"/>
                </a:lnTo>
                <a:lnTo>
                  <a:pt x="72979" y="34707"/>
                </a:lnTo>
                <a:lnTo>
                  <a:pt x="79322" y="26828"/>
                </a:lnTo>
                <a:lnTo>
                  <a:pt x="80911" y="17375"/>
                </a:lnTo>
                <a:lnTo>
                  <a:pt x="79322" y="9509"/>
                </a:lnTo>
                <a:lnTo>
                  <a:pt x="72979" y="6350"/>
                </a:lnTo>
                <a:lnTo>
                  <a:pt x="68225" y="6350"/>
                </a:lnTo>
                <a:lnTo>
                  <a:pt x="61869" y="7935"/>
                </a:lnTo>
                <a:lnTo>
                  <a:pt x="53937" y="9509"/>
                </a:lnTo>
                <a:lnTo>
                  <a:pt x="44423" y="12655"/>
                </a:lnTo>
                <a:lnTo>
                  <a:pt x="25387" y="20535"/>
                </a:lnTo>
                <a:lnTo>
                  <a:pt x="6350" y="28401"/>
                </a:lnTo>
                <a:lnTo>
                  <a:pt x="6350" y="66212"/>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981631" y="3114949"/>
            <a:ext cx="98359" cy="78855"/>
          </a:xfrm>
          <a:custGeom>
            <a:avLst/>
            <a:gdLst>
              <a:gd name="connsiteX0" fmla="*/ 6350 w 98359"/>
              <a:gd name="connsiteY0" fmla="*/ 72505 h 78855"/>
              <a:gd name="connsiteX1" fmla="*/ 28558 w 98359"/>
              <a:gd name="connsiteY1" fmla="*/ 64626 h 78855"/>
              <a:gd name="connsiteX2" fmla="*/ 50771 w 98359"/>
              <a:gd name="connsiteY2" fmla="*/ 55186 h 78855"/>
              <a:gd name="connsiteX3" fmla="*/ 61869 w 98359"/>
              <a:gd name="connsiteY3" fmla="*/ 50453 h 78855"/>
              <a:gd name="connsiteX4" fmla="*/ 69801 w 98359"/>
              <a:gd name="connsiteY4" fmla="*/ 45733 h 78855"/>
              <a:gd name="connsiteX5" fmla="*/ 77733 w 98359"/>
              <a:gd name="connsiteY5" fmla="*/ 41001 h 78855"/>
              <a:gd name="connsiteX6" fmla="*/ 82500 w 98359"/>
              <a:gd name="connsiteY6" fmla="*/ 36281 h 78855"/>
              <a:gd name="connsiteX7" fmla="*/ 90432 w 98359"/>
              <a:gd name="connsiteY7" fmla="*/ 26828 h 78855"/>
              <a:gd name="connsiteX8" fmla="*/ 92009 w 98359"/>
              <a:gd name="connsiteY8" fmla="*/ 17376 h 78855"/>
              <a:gd name="connsiteX9" fmla="*/ 90432 w 98359"/>
              <a:gd name="connsiteY9" fmla="*/ 11082 h 78855"/>
              <a:gd name="connsiteX10" fmla="*/ 82500 w 98359"/>
              <a:gd name="connsiteY10" fmla="*/ 6350 h 78855"/>
              <a:gd name="connsiteX11" fmla="*/ 77733 w 98359"/>
              <a:gd name="connsiteY11" fmla="*/ 6350 h 78855"/>
              <a:gd name="connsiteX12" fmla="*/ 71390 w 98359"/>
              <a:gd name="connsiteY12" fmla="*/ 7923 h 78855"/>
              <a:gd name="connsiteX13" fmla="*/ 61869 w 98359"/>
              <a:gd name="connsiteY13" fmla="*/ 11082 h 78855"/>
              <a:gd name="connsiteX14" fmla="*/ 50771 w 98359"/>
              <a:gd name="connsiteY14" fmla="*/ 14229 h 78855"/>
              <a:gd name="connsiteX15" fmla="*/ 28558 w 98359"/>
              <a:gd name="connsiteY15" fmla="*/ 23681 h 78855"/>
              <a:gd name="connsiteX16" fmla="*/ 6350 w 98359"/>
              <a:gd name="connsiteY16" fmla="*/ 31548 h 78855"/>
              <a:gd name="connsiteX17" fmla="*/ 6350 w 98359"/>
              <a:gd name="connsiteY17" fmla="*/ 52027 h 78855"/>
              <a:gd name="connsiteX18" fmla="*/ 6350 w 98359"/>
              <a:gd name="connsiteY18" fmla="*/ 72505 h 788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98359" h="78855">
                <a:moveTo>
                  <a:pt x="6350" y="72505"/>
                </a:moveTo>
                <a:lnTo>
                  <a:pt x="28558" y="64626"/>
                </a:lnTo>
                <a:lnTo>
                  <a:pt x="50771" y="55186"/>
                </a:lnTo>
                <a:lnTo>
                  <a:pt x="61869" y="50453"/>
                </a:lnTo>
                <a:lnTo>
                  <a:pt x="69801" y="45733"/>
                </a:lnTo>
                <a:lnTo>
                  <a:pt x="77733" y="41001"/>
                </a:lnTo>
                <a:lnTo>
                  <a:pt x="82500" y="36281"/>
                </a:lnTo>
                <a:lnTo>
                  <a:pt x="90432" y="26828"/>
                </a:lnTo>
                <a:lnTo>
                  <a:pt x="92009" y="17376"/>
                </a:lnTo>
                <a:lnTo>
                  <a:pt x="90432" y="11082"/>
                </a:lnTo>
                <a:lnTo>
                  <a:pt x="82500" y="6350"/>
                </a:lnTo>
                <a:lnTo>
                  <a:pt x="77733" y="6350"/>
                </a:lnTo>
                <a:lnTo>
                  <a:pt x="71390" y="7923"/>
                </a:lnTo>
                <a:lnTo>
                  <a:pt x="61869" y="11082"/>
                </a:lnTo>
                <a:lnTo>
                  <a:pt x="50771" y="14229"/>
                </a:lnTo>
                <a:lnTo>
                  <a:pt x="28558" y="23681"/>
                </a:lnTo>
                <a:lnTo>
                  <a:pt x="6350" y="31548"/>
                </a:lnTo>
                <a:lnTo>
                  <a:pt x="6350" y="52027"/>
                </a:lnTo>
                <a:lnTo>
                  <a:pt x="6350" y="7250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202145" y="2914953"/>
            <a:ext cx="217335" cy="215798"/>
          </a:xfrm>
          <a:custGeom>
            <a:avLst/>
            <a:gdLst>
              <a:gd name="connsiteX0" fmla="*/ 217335 w 217335"/>
              <a:gd name="connsiteY0" fmla="*/ 146496 h 215798"/>
              <a:gd name="connsiteX1" fmla="*/ 180852 w 217335"/>
              <a:gd name="connsiteY1" fmla="*/ 160669 h 215798"/>
              <a:gd name="connsiteX2" fmla="*/ 144356 w 217335"/>
              <a:gd name="connsiteY2" fmla="*/ 174841 h 215798"/>
              <a:gd name="connsiteX3" fmla="*/ 144356 w 217335"/>
              <a:gd name="connsiteY3" fmla="*/ 151216 h 215798"/>
              <a:gd name="connsiteX4" fmla="*/ 128491 w 217335"/>
              <a:gd name="connsiteY4" fmla="*/ 170121 h 215798"/>
              <a:gd name="connsiteX5" fmla="*/ 111051 w 217335"/>
              <a:gd name="connsiteY5" fmla="*/ 185867 h 215798"/>
              <a:gd name="connsiteX6" fmla="*/ 92008 w 217335"/>
              <a:gd name="connsiteY6" fmla="*/ 196893 h 215798"/>
              <a:gd name="connsiteX7" fmla="*/ 69800 w 217335"/>
              <a:gd name="connsiteY7" fmla="*/ 207919 h 215798"/>
              <a:gd name="connsiteX8" fmla="*/ 53936 w 217335"/>
              <a:gd name="connsiteY8" fmla="*/ 212652 h 215798"/>
              <a:gd name="connsiteX9" fmla="*/ 39661 w 217335"/>
              <a:gd name="connsiteY9" fmla="*/ 215798 h 215798"/>
              <a:gd name="connsiteX10" fmla="*/ 28550 w 217335"/>
              <a:gd name="connsiteY10" fmla="*/ 215798 h 215798"/>
              <a:gd name="connsiteX11" fmla="*/ 19042 w 217335"/>
              <a:gd name="connsiteY11" fmla="*/ 214225 h 215798"/>
              <a:gd name="connsiteX12" fmla="*/ 11110 w 217335"/>
              <a:gd name="connsiteY12" fmla="*/ 209492 h 215798"/>
              <a:gd name="connsiteX13" fmla="*/ 4754 w 217335"/>
              <a:gd name="connsiteY13" fmla="*/ 201626 h 215798"/>
              <a:gd name="connsiteX14" fmla="*/ 1589 w 217335"/>
              <a:gd name="connsiteY14" fmla="*/ 192173 h 215798"/>
              <a:gd name="connsiteX15" fmla="*/ 0 w 217335"/>
              <a:gd name="connsiteY15" fmla="*/ 179574 h 215798"/>
              <a:gd name="connsiteX16" fmla="*/ 0 w 217335"/>
              <a:gd name="connsiteY16" fmla="*/ 132311 h 215798"/>
              <a:gd name="connsiteX17" fmla="*/ 0 w 217335"/>
              <a:gd name="connsiteY17" fmla="*/ 86634 h 215798"/>
              <a:gd name="connsiteX18" fmla="*/ 39661 w 217335"/>
              <a:gd name="connsiteY18" fmla="*/ 70888 h 215798"/>
              <a:gd name="connsiteX19" fmla="*/ 79322 w 217335"/>
              <a:gd name="connsiteY19" fmla="*/ 55129 h 215798"/>
              <a:gd name="connsiteX20" fmla="*/ 79322 w 217335"/>
              <a:gd name="connsiteY20" fmla="*/ 135470 h 215798"/>
              <a:gd name="connsiteX21" fmla="*/ 80911 w 217335"/>
              <a:gd name="connsiteY21" fmla="*/ 146496 h 215798"/>
              <a:gd name="connsiteX22" fmla="*/ 84076 w 217335"/>
              <a:gd name="connsiteY22" fmla="*/ 149643 h 215798"/>
              <a:gd name="connsiteX23" fmla="*/ 87254 w 217335"/>
              <a:gd name="connsiteY23" fmla="*/ 151216 h 215798"/>
              <a:gd name="connsiteX24" fmla="*/ 90419 w 217335"/>
              <a:gd name="connsiteY24" fmla="*/ 152789 h 215798"/>
              <a:gd name="connsiteX25" fmla="*/ 95186 w 217335"/>
              <a:gd name="connsiteY25" fmla="*/ 152789 h 215798"/>
              <a:gd name="connsiteX26" fmla="*/ 106284 w 217335"/>
              <a:gd name="connsiteY26" fmla="*/ 149643 h 215798"/>
              <a:gd name="connsiteX27" fmla="*/ 118983 w 217335"/>
              <a:gd name="connsiteY27" fmla="*/ 141763 h 215798"/>
              <a:gd name="connsiteX28" fmla="*/ 130080 w 217335"/>
              <a:gd name="connsiteY28" fmla="*/ 132311 h 215798"/>
              <a:gd name="connsiteX29" fmla="*/ 138013 w 217335"/>
              <a:gd name="connsiteY29" fmla="*/ 119712 h 215798"/>
              <a:gd name="connsiteX30" fmla="*/ 139602 w 217335"/>
              <a:gd name="connsiteY30" fmla="*/ 110259 h 215798"/>
              <a:gd name="connsiteX31" fmla="*/ 139602 w 217335"/>
              <a:gd name="connsiteY31" fmla="*/ 100806 h 215798"/>
              <a:gd name="connsiteX32" fmla="*/ 139602 w 217335"/>
              <a:gd name="connsiteY32" fmla="*/ 66155 h 215798"/>
              <a:gd name="connsiteX33" fmla="*/ 139602 w 217335"/>
              <a:gd name="connsiteY33" fmla="*/ 31504 h 215798"/>
              <a:gd name="connsiteX34" fmla="*/ 179263 w 217335"/>
              <a:gd name="connsiteY34" fmla="*/ 15745 h 215798"/>
              <a:gd name="connsiteX35" fmla="*/ 217335 w 217335"/>
              <a:gd name="connsiteY35" fmla="*/ 0 h 215798"/>
              <a:gd name="connsiteX36" fmla="*/ 217335 w 217335"/>
              <a:gd name="connsiteY36" fmla="*/ 146496 h 2157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Lst>
            <a:rect l="l" t="t" r="r" b="b"/>
            <a:pathLst>
              <a:path w="217335" h="215798">
                <a:moveTo>
                  <a:pt x="217335" y="146496"/>
                </a:moveTo>
                <a:lnTo>
                  <a:pt x="180852" y="160669"/>
                </a:lnTo>
                <a:lnTo>
                  <a:pt x="144356" y="174841"/>
                </a:lnTo>
                <a:lnTo>
                  <a:pt x="144356" y="151216"/>
                </a:lnTo>
                <a:lnTo>
                  <a:pt x="128491" y="170121"/>
                </a:lnTo>
                <a:lnTo>
                  <a:pt x="111051" y="185867"/>
                </a:lnTo>
                <a:lnTo>
                  <a:pt x="92008" y="196893"/>
                </a:lnTo>
                <a:lnTo>
                  <a:pt x="69800" y="207919"/>
                </a:lnTo>
                <a:lnTo>
                  <a:pt x="53936" y="212652"/>
                </a:lnTo>
                <a:lnTo>
                  <a:pt x="39661" y="215798"/>
                </a:lnTo>
                <a:lnTo>
                  <a:pt x="28550" y="215798"/>
                </a:lnTo>
                <a:lnTo>
                  <a:pt x="19042" y="214225"/>
                </a:lnTo>
                <a:lnTo>
                  <a:pt x="11110" y="209492"/>
                </a:lnTo>
                <a:lnTo>
                  <a:pt x="4754" y="201626"/>
                </a:lnTo>
                <a:lnTo>
                  <a:pt x="1589" y="192173"/>
                </a:lnTo>
                <a:lnTo>
                  <a:pt x="0" y="179574"/>
                </a:lnTo>
                <a:lnTo>
                  <a:pt x="0" y="132311"/>
                </a:lnTo>
                <a:lnTo>
                  <a:pt x="0" y="86634"/>
                </a:lnTo>
                <a:lnTo>
                  <a:pt x="39661" y="70888"/>
                </a:lnTo>
                <a:lnTo>
                  <a:pt x="79322" y="55129"/>
                </a:lnTo>
                <a:lnTo>
                  <a:pt x="79322" y="135470"/>
                </a:lnTo>
                <a:lnTo>
                  <a:pt x="80911" y="146496"/>
                </a:lnTo>
                <a:lnTo>
                  <a:pt x="84076" y="149643"/>
                </a:lnTo>
                <a:lnTo>
                  <a:pt x="87254" y="151216"/>
                </a:lnTo>
                <a:lnTo>
                  <a:pt x="90419" y="152789"/>
                </a:lnTo>
                <a:lnTo>
                  <a:pt x="95186" y="152789"/>
                </a:lnTo>
                <a:lnTo>
                  <a:pt x="106284" y="149643"/>
                </a:lnTo>
                <a:lnTo>
                  <a:pt x="118983" y="141763"/>
                </a:lnTo>
                <a:lnTo>
                  <a:pt x="130080" y="132311"/>
                </a:lnTo>
                <a:lnTo>
                  <a:pt x="138013" y="119712"/>
                </a:lnTo>
                <a:lnTo>
                  <a:pt x="139602" y="110259"/>
                </a:lnTo>
                <a:lnTo>
                  <a:pt x="139602" y="100806"/>
                </a:lnTo>
                <a:lnTo>
                  <a:pt x="139602" y="66155"/>
                </a:lnTo>
                <a:lnTo>
                  <a:pt x="139602" y="31504"/>
                </a:lnTo>
                <a:lnTo>
                  <a:pt x="179263" y="15745"/>
                </a:lnTo>
                <a:lnTo>
                  <a:pt x="217335" y="0"/>
                </a:lnTo>
                <a:lnTo>
                  <a:pt x="217335" y="14649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195795" y="2908603"/>
            <a:ext cx="230035" cy="228498"/>
          </a:xfrm>
          <a:custGeom>
            <a:avLst/>
            <a:gdLst>
              <a:gd name="connsiteX0" fmla="*/ 223685 w 230035"/>
              <a:gd name="connsiteY0" fmla="*/ 152846 h 228498"/>
              <a:gd name="connsiteX1" fmla="*/ 187202 w 230035"/>
              <a:gd name="connsiteY1" fmla="*/ 167019 h 228498"/>
              <a:gd name="connsiteX2" fmla="*/ 150706 w 230035"/>
              <a:gd name="connsiteY2" fmla="*/ 181191 h 228498"/>
              <a:gd name="connsiteX3" fmla="*/ 150706 w 230035"/>
              <a:gd name="connsiteY3" fmla="*/ 157566 h 228498"/>
              <a:gd name="connsiteX4" fmla="*/ 134841 w 230035"/>
              <a:gd name="connsiteY4" fmla="*/ 176471 h 228498"/>
              <a:gd name="connsiteX5" fmla="*/ 117401 w 230035"/>
              <a:gd name="connsiteY5" fmla="*/ 192217 h 228498"/>
              <a:gd name="connsiteX6" fmla="*/ 98358 w 230035"/>
              <a:gd name="connsiteY6" fmla="*/ 203243 h 228498"/>
              <a:gd name="connsiteX7" fmla="*/ 76150 w 230035"/>
              <a:gd name="connsiteY7" fmla="*/ 214269 h 228498"/>
              <a:gd name="connsiteX8" fmla="*/ 60286 w 230035"/>
              <a:gd name="connsiteY8" fmla="*/ 219002 h 228498"/>
              <a:gd name="connsiteX9" fmla="*/ 46011 w 230035"/>
              <a:gd name="connsiteY9" fmla="*/ 222148 h 228498"/>
              <a:gd name="connsiteX10" fmla="*/ 34900 w 230035"/>
              <a:gd name="connsiteY10" fmla="*/ 222148 h 228498"/>
              <a:gd name="connsiteX11" fmla="*/ 25392 w 230035"/>
              <a:gd name="connsiteY11" fmla="*/ 220575 h 228498"/>
              <a:gd name="connsiteX12" fmla="*/ 17460 w 230035"/>
              <a:gd name="connsiteY12" fmla="*/ 215842 h 228498"/>
              <a:gd name="connsiteX13" fmla="*/ 11104 w 230035"/>
              <a:gd name="connsiteY13" fmla="*/ 207976 h 228498"/>
              <a:gd name="connsiteX14" fmla="*/ 7939 w 230035"/>
              <a:gd name="connsiteY14" fmla="*/ 198523 h 228498"/>
              <a:gd name="connsiteX15" fmla="*/ 6350 w 230035"/>
              <a:gd name="connsiteY15" fmla="*/ 185924 h 228498"/>
              <a:gd name="connsiteX16" fmla="*/ 6350 w 230035"/>
              <a:gd name="connsiteY16" fmla="*/ 138661 h 228498"/>
              <a:gd name="connsiteX17" fmla="*/ 6350 w 230035"/>
              <a:gd name="connsiteY17" fmla="*/ 92984 h 228498"/>
              <a:gd name="connsiteX18" fmla="*/ 46011 w 230035"/>
              <a:gd name="connsiteY18" fmla="*/ 77238 h 228498"/>
              <a:gd name="connsiteX19" fmla="*/ 85672 w 230035"/>
              <a:gd name="connsiteY19" fmla="*/ 61479 h 228498"/>
              <a:gd name="connsiteX20" fmla="*/ 85672 w 230035"/>
              <a:gd name="connsiteY20" fmla="*/ 141820 h 228498"/>
              <a:gd name="connsiteX21" fmla="*/ 87261 w 230035"/>
              <a:gd name="connsiteY21" fmla="*/ 152846 h 228498"/>
              <a:gd name="connsiteX22" fmla="*/ 90426 w 230035"/>
              <a:gd name="connsiteY22" fmla="*/ 155993 h 228498"/>
              <a:gd name="connsiteX23" fmla="*/ 93604 w 230035"/>
              <a:gd name="connsiteY23" fmla="*/ 157566 h 228498"/>
              <a:gd name="connsiteX24" fmla="*/ 96769 w 230035"/>
              <a:gd name="connsiteY24" fmla="*/ 159139 h 228498"/>
              <a:gd name="connsiteX25" fmla="*/ 101536 w 230035"/>
              <a:gd name="connsiteY25" fmla="*/ 159139 h 228498"/>
              <a:gd name="connsiteX26" fmla="*/ 112634 w 230035"/>
              <a:gd name="connsiteY26" fmla="*/ 155993 h 228498"/>
              <a:gd name="connsiteX27" fmla="*/ 125333 w 230035"/>
              <a:gd name="connsiteY27" fmla="*/ 148113 h 228498"/>
              <a:gd name="connsiteX28" fmla="*/ 136430 w 230035"/>
              <a:gd name="connsiteY28" fmla="*/ 138661 h 228498"/>
              <a:gd name="connsiteX29" fmla="*/ 144363 w 230035"/>
              <a:gd name="connsiteY29" fmla="*/ 126062 h 228498"/>
              <a:gd name="connsiteX30" fmla="*/ 145952 w 230035"/>
              <a:gd name="connsiteY30" fmla="*/ 116609 h 228498"/>
              <a:gd name="connsiteX31" fmla="*/ 145952 w 230035"/>
              <a:gd name="connsiteY31" fmla="*/ 107156 h 228498"/>
              <a:gd name="connsiteX32" fmla="*/ 145952 w 230035"/>
              <a:gd name="connsiteY32" fmla="*/ 72505 h 228498"/>
              <a:gd name="connsiteX33" fmla="*/ 145952 w 230035"/>
              <a:gd name="connsiteY33" fmla="*/ 37854 h 228498"/>
              <a:gd name="connsiteX34" fmla="*/ 185613 w 230035"/>
              <a:gd name="connsiteY34" fmla="*/ 22095 h 228498"/>
              <a:gd name="connsiteX35" fmla="*/ 223685 w 230035"/>
              <a:gd name="connsiteY35" fmla="*/ 6350 h 228498"/>
              <a:gd name="connsiteX36" fmla="*/ 223685 w 230035"/>
              <a:gd name="connsiteY36" fmla="*/ 152846 h 2284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Lst>
            <a:rect l="l" t="t" r="r" b="b"/>
            <a:pathLst>
              <a:path w="230035" h="228498">
                <a:moveTo>
                  <a:pt x="223685" y="152846"/>
                </a:moveTo>
                <a:lnTo>
                  <a:pt x="187202" y="167019"/>
                </a:lnTo>
                <a:lnTo>
                  <a:pt x="150706" y="181191"/>
                </a:lnTo>
                <a:lnTo>
                  <a:pt x="150706" y="157566"/>
                </a:lnTo>
                <a:lnTo>
                  <a:pt x="134841" y="176471"/>
                </a:lnTo>
                <a:lnTo>
                  <a:pt x="117401" y="192217"/>
                </a:lnTo>
                <a:lnTo>
                  <a:pt x="98358" y="203243"/>
                </a:lnTo>
                <a:lnTo>
                  <a:pt x="76150" y="214269"/>
                </a:lnTo>
                <a:lnTo>
                  <a:pt x="60286" y="219002"/>
                </a:lnTo>
                <a:lnTo>
                  <a:pt x="46011" y="222148"/>
                </a:lnTo>
                <a:lnTo>
                  <a:pt x="34900" y="222148"/>
                </a:lnTo>
                <a:lnTo>
                  <a:pt x="25392" y="220575"/>
                </a:lnTo>
                <a:lnTo>
                  <a:pt x="17460" y="215842"/>
                </a:lnTo>
                <a:lnTo>
                  <a:pt x="11104" y="207976"/>
                </a:lnTo>
                <a:lnTo>
                  <a:pt x="7939" y="198523"/>
                </a:lnTo>
                <a:lnTo>
                  <a:pt x="6350" y="185924"/>
                </a:lnTo>
                <a:lnTo>
                  <a:pt x="6350" y="138661"/>
                </a:lnTo>
                <a:lnTo>
                  <a:pt x="6350" y="92984"/>
                </a:lnTo>
                <a:lnTo>
                  <a:pt x="46011" y="77238"/>
                </a:lnTo>
                <a:lnTo>
                  <a:pt x="85672" y="61479"/>
                </a:lnTo>
                <a:lnTo>
                  <a:pt x="85672" y="141820"/>
                </a:lnTo>
                <a:lnTo>
                  <a:pt x="87261" y="152846"/>
                </a:lnTo>
                <a:lnTo>
                  <a:pt x="90426" y="155993"/>
                </a:lnTo>
                <a:lnTo>
                  <a:pt x="93604" y="157566"/>
                </a:lnTo>
                <a:lnTo>
                  <a:pt x="96769" y="159139"/>
                </a:lnTo>
                <a:lnTo>
                  <a:pt x="101536" y="159139"/>
                </a:lnTo>
                <a:lnTo>
                  <a:pt x="112634" y="155993"/>
                </a:lnTo>
                <a:lnTo>
                  <a:pt x="125333" y="148113"/>
                </a:lnTo>
                <a:lnTo>
                  <a:pt x="136430" y="138661"/>
                </a:lnTo>
                <a:lnTo>
                  <a:pt x="144363" y="126062"/>
                </a:lnTo>
                <a:lnTo>
                  <a:pt x="145952" y="116609"/>
                </a:lnTo>
                <a:lnTo>
                  <a:pt x="145952" y="107156"/>
                </a:lnTo>
                <a:lnTo>
                  <a:pt x="145952" y="72505"/>
                </a:lnTo>
                <a:lnTo>
                  <a:pt x="145952" y="37854"/>
                </a:lnTo>
                <a:lnTo>
                  <a:pt x="185613" y="22095"/>
                </a:lnTo>
                <a:lnTo>
                  <a:pt x="223685" y="6350"/>
                </a:lnTo>
                <a:lnTo>
                  <a:pt x="223685" y="15284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454387" y="2836198"/>
            <a:ext cx="218911" cy="190587"/>
          </a:xfrm>
          <a:custGeom>
            <a:avLst/>
            <a:gdLst>
              <a:gd name="connsiteX0" fmla="*/ 0 w 218911"/>
              <a:gd name="connsiteY0" fmla="*/ 171694 h 190587"/>
              <a:gd name="connsiteX1" fmla="*/ 39648 w 218911"/>
              <a:gd name="connsiteY1" fmla="*/ 152789 h 190587"/>
              <a:gd name="connsiteX2" fmla="*/ 77733 w 218911"/>
              <a:gd name="connsiteY2" fmla="*/ 135457 h 190587"/>
              <a:gd name="connsiteX3" fmla="*/ 84076 w 218911"/>
              <a:gd name="connsiteY3" fmla="*/ 141763 h 190587"/>
              <a:gd name="connsiteX4" fmla="*/ 92008 w 218911"/>
              <a:gd name="connsiteY4" fmla="*/ 143337 h 190587"/>
              <a:gd name="connsiteX5" fmla="*/ 101517 w 218911"/>
              <a:gd name="connsiteY5" fmla="*/ 143337 h 190587"/>
              <a:gd name="connsiteX6" fmla="*/ 115805 w 218911"/>
              <a:gd name="connsiteY6" fmla="*/ 138617 h 190587"/>
              <a:gd name="connsiteX7" fmla="*/ 128491 w 218911"/>
              <a:gd name="connsiteY7" fmla="*/ 132311 h 190587"/>
              <a:gd name="connsiteX8" fmla="*/ 139602 w 218911"/>
              <a:gd name="connsiteY8" fmla="*/ 124431 h 190587"/>
              <a:gd name="connsiteX9" fmla="*/ 144356 w 218911"/>
              <a:gd name="connsiteY9" fmla="*/ 118138 h 190587"/>
              <a:gd name="connsiteX10" fmla="*/ 145945 w 218911"/>
              <a:gd name="connsiteY10" fmla="*/ 113406 h 190587"/>
              <a:gd name="connsiteX11" fmla="*/ 144356 w 218911"/>
              <a:gd name="connsiteY11" fmla="*/ 108686 h 190587"/>
              <a:gd name="connsiteX12" fmla="*/ 142767 w 218911"/>
              <a:gd name="connsiteY12" fmla="*/ 107112 h 190587"/>
              <a:gd name="connsiteX13" fmla="*/ 138013 w 218911"/>
              <a:gd name="connsiteY13" fmla="*/ 107112 h 190587"/>
              <a:gd name="connsiteX14" fmla="*/ 133246 w 218911"/>
              <a:gd name="connsiteY14" fmla="*/ 107112 h 190587"/>
              <a:gd name="connsiteX15" fmla="*/ 125313 w 218911"/>
              <a:gd name="connsiteY15" fmla="*/ 108686 h 190587"/>
              <a:gd name="connsiteX16" fmla="*/ 115805 w 218911"/>
              <a:gd name="connsiteY16" fmla="*/ 111832 h 190587"/>
              <a:gd name="connsiteX17" fmla="*/ 103106 w 218911"/>
              <a:gd name="connsiteY17" fmla="*/ 114979 h 190587"/>
              <a:gd name="connsiteX18" fmla="*/ 84076 w 218911"/>
              <a:gd name="connsiteY18" fmla="*/ 119712 h 190587"/>
              <a:gd name="connsiteX19" fmla="*/ 68212 w 218911"/>
              <a:gd name="connsiteY19" fmla="*/ 122858 h 190587"/>
              <a:gd name="connsiteX20" fmla="*/ 55512 w 218911"/>
              <a:gd name="connsiteY20" fmla="*/ 126005 h 190587"/>
              <a:gd name="connsiteX21" fmla="*/ 46004 w 218911"/>
              <a:gd name="connsiteY21" fmla="*/ 127591 h 190587"/>
              <a:gd name="connsiteX22" fmla="*/ 31716 w 218911"/>
              <a:gd name="connsiteY22" fmla="*/ 127591 h 190587"/>
              <a:gd name="connsiteX23" fmla="*/ 19029 w 218911"/>
              <a:gd name="connsiteY23" fmla="*/ 122858 h 190587"/>
              <a:gd name="connsiteX24" fmla="*/ 11097 w 218911"/>
              <a:gd name="connsiteY24" fmla="*/ 116552 h 190587"/>
              <a:gd name="connsiteX25" fmla="*/ 9508 w 218911"/>
              <a:gd name="connsiteY25" fmla="*/ 110259 h 190587"/>
              <a:gd name="connsiteX26" fmla="*/ 7932 w 218911"/>
              <a:gd name="connsiteY26" fmla="*/ 103953 h 190587"/>
              <a:gd name="connsiteX27" fmla="*/ 9508 w 218911"/>
              <a:gd name="connsiteY27" fmla="*/ 97660 h 190587"/>
              <a:gd name="connsiteX28" fmla="*/ 11097 w 218911"/>
              <a:gd name="connsiteY28" fmla="*/ 89780 h 190587"/>
              <a:gd name="connsiteX29" fmla="*/ 20618 w 218911"/>
              <a:gd name="connsiteY29" fmla="*/ 75608 h 190587"/>
              <a:gd name="connsiteX30" fmla="*/ 34894 w 218911"/>
              <a:gd name="connsiteY30" fmla="*/ 59849 h 190587"/>
              <a:gd name="connsiteX31" fmla="*/ 52347 w 218911"/>
              <a:gd name="connsiteY31" fmla="*/ 47250 h 190587"/>
              <a:gd name="connsiteX32" fmla="*/ 63445 w 218911"/>
              <a:gd name="connsiteY32" fmla="*/ 40944 h 190587"/>
              <a:gd name="connsiteX33" fmla="*/ 77733 w 218911"/>
              <a:gd name="connsiteY33" fmla="*/ 33077 h 190587"/>
              <a:gd name="connsiteX34" fmla="*/ 107873 w 218911"/>
              <a:gd name="connsiteY34" fmla="*/ 18892 h 190587"/>
              <a:gd name="connsiteX35" fmla="*/ 125313 w 218911"/>
              <a:gd name="connsiteY35" fmla="*/ 12599 h 190587"/>
              <a:gd name="connsiteX36" fmla="*/ 141178 w 218911"/>
              <a:gd name="connsiteY36" fmla="*/ 7866 h 190587"/>
              <a:gd name="connsiteX37" fmla="*/ 152288 w 218911"/>
              <a:gd name="connsiteY37" fmla="*/ 4720 h 190587"/>
              <a:gd name="connsiteX38" fmla="*/ 163398 w 218911"/>
              <a:gd name="connsiteY38" fmla="*/ 1573 h 190587"/>
              <a:gd name="connsiteX39" fmla="*/ 179263 w 218911"/>
              <a:gd name="connsiteY39" fmla="*/ 0 h 190587"/>
              <a:gd name="connsiteX40" fmla="*/ 191949 w 218911"/>
              <a:gd name="connsiteY40" fmla="*/ 3146 h 190587"/>
              <a:gd name="connsiteX41" fmla="*/ 203047 w 218911"/>
              <a:gd name="connsiteY41" fmla="*/ 9452 h 190587"/>
              <a:gd name="connsiteX42" fmla="*/ 212568 w 218911"/>
              <a:gd name="connsiteY42" fmla="*/ 17319 h 190587"/>
              <a:gd name="connsiteX43" fmla="*/ 174496 w 218911"/>
              <a:gd name="connsiteY43" fmla="*/ 34651 h 190587"/>
              <a:gd name="connsiteX44" fmla="*/ 136424 w 218911"/>
              <a:gd name="connsiteY44" fmla="*/ 51983 h 190587"/>
              <a:gd name="connsiteX45" fmla="*/ 133246 w 218911"/>
              <a:gd name="connsiteY45" fmla="*/ 48823 h 190587"/>
              <a:gd name="connsiteX46" fmla="*/ 126902 w 218911"/>
              <a:gd name="connsiteY46" fmla="*/ 45677 h 190587"/>
              <a:gd name="connsiteX47" fmla="*/ 117381 w 218911"/>
              <a:gd name="connsiteY47" fmla="*/ 47250 h 190587"/>
              <a:gd name="connsiteX48" fmla="*/ 104695 w 218911"/>
              <a:gd name="connsiteY48" fmla="*/ 50397 h 190587"/>
              <a:gd name="connsiteX49" fmla="*/ 93597 w 218911"/>
              <a:gd name="connsiteY49" fmla="*/ 56702 h 190587"/>
              <a:gd name="connsiteX50" fmla="*/ 85665 w 218911"/>
              <a:gd name="connsiteY50" fmla="*/ 61422 h 190587"/>
              <a:gd name="connsiteX51" fmla="*/ 80898 w 218911"/>
              <a:gd name="connsiteY51" fmla="*/ 67729 h 190587"/>
              <a:gd name="connsiteX52" fmla="*/ 79309 w 218911"/>
              <a:gd name="connsiteY52" fmla="*/ 72448 h 190587"/>
              <a:gd name="connsiteX53" fmla="*/ 80898 w 218911"/>
              <a:gd name="connsiteY53" fmla="*/ 75608 h 190587"/>
              <a:gd name="connsiteX54" fmla="*/ 84076 w 218911"/>
              <a:gd name="connsiteY54" fmla="*/ 77181 h 190587"/>
              <a:gd name="connsiteX55" fmla="*/ 87241 w 218911"/>
              <a:gd name="connsiteY55" fmla="*/ 77181 h 190587"/>
              <a:gd name="connsiteX56" fmla="*/ 92008 w 218911"/>
              <a:gd name="connsiteY56" fmla="*/ 77181 h 190587"/>
              <a:gd name="connsiteX57" fmla="*/ 99940 w 218911"/>
              <a:gd name="connsiteY57" fmla="*/ 75608 h 190587"/>
              <a:gd name="connsiteX58" fmla="*/ 109449 w 218911"/>
              <a:gd name="connsiteY58" fmla="*/ 72448 h 190587"/>
              <a:gd name="connsiteX59" fmla="*/ 120559 w 218911"/>
              <a:gd name="connsiteY59" fmla="*/ 69302 h 190587"/>
              <a:gd name="connsiteX60" fmla="*/ 139602 w 218911"/>
              <a:gd name="connsiteY60" fmla="*/ 64582 h 190587"/>
              <a:gd name="connsiteX61" fmla="*/ 155466 w 218911"/>
              <a:gd name="connsiteY61" fmla="*/ 59849 h 190587"/>
              <a:gd name="connsiteX62" fmla="*/ 168153 w 218911"/>
              <a:gd name="connsiteY62" fmla="*/ 56702 h 190587"/>
              <a:gd name="connsiteX63" fmla="*/ 179263 w 218911"/>
              <a:gd name="connsiteY63" fmla="*/ 55129 h 190587"/>
              <a:gd name="connsiteX64" fmla="*/ 196703 w 218911"/>
              <a:gd name="connsiteY64" fmla="*/ 55129 h 190587"/>
              <a:gd name="connsiteX65" fmla="*/ 209403 w 218911"/>
              <a:gd name="connsiteY65" fmla="*/ 59849 h 190587"/>
              <a:gd name="connsiteX66" fmla="*/ 217335 w 218911"/>
              <a:gd name="connsiteY66" fmla="*/ 67729 h 190587"/>
              <a:gd name="connsiteX67" fmla="*/ 218911 w 218911"/>
              <a:gd name="connsiteY67" fmla="*/ 78754 h 190587"/>
              <a:gd name="connsiteX68" fmla="*/ 215746 w 218911"/>
              <a:gd name="connsiteY68" fmla="*/ 91354 h 190587"/>
              <a:gd name="connsiteX69" fmla="*/ 212568 w 218911"/>
              <a:gd name="connsiteY69" fmla="*/ 99233 h 190587"/>
              <a:gd name="connsiteX70" fmla="*/ 207814 w 218911"/>
              <a:gd name="connsiteY70" fmla="*/ 107112 h 190587"/>
              <a:gd name="connsiteX71" fmla="*/ 201470 w 218911"/>
              <a:gd name="connsiteY71" fmla="*/ 114979 h 190587"/>
              <a:gd name="connsiteX72" fmla="*/ 193538 w 218911"/>
              <a:gd name="connsiteY72" fmla="*/ 122858 h 190587"/>
              <a:gd name="connsiteX73" fmla="*/ 174496 w 218911"/>
              <a:gd name="connsiteY73" fmla="*/ 138617 h 190587"/>
              <a:gd name="connsiteX74" fmla="*/ 161809 w 218911"/>
              <a:gd name="connsiteY74" fmla="*/ 146483 h 190587"/>
              <a:gd name="connsiteX75" fmla="*/ 147534 w 218911"/>
              <a:gd name="connsiteY75" fmla="*/ 155936 h 190587"/>
              <a:gd name="connsiteX76" fmla="*/ 130080 w 218911"/>
              <a:gd name="connsiteY76" fmla="*/ 163815 h 190587"/>
              <a:gd name="connsiteX77" fmla="*/ 111038 w 218911"/>
              <a:gd name="connsiteY77" fmla="*/ 171694 h 190587"/>
              <a:gd name="connsiteX78" fmla="*/ 84076 w 218911"/>
              <a:gd name="connsiteY78" fmla="*/ 181134 h 190587"/>
              <a:gd name="connsiteX79" fmla="*/ 61868 w 218911"/>
              <a:gd name="connsiteY79" fmla="*/ 187440 h 190587"/>
              <a:gd name="connsiteX80" fmla="*/ 44415 w 218911"/>
              <a:gd name="connsiteY80" fmla="*/ 190587 h 190587"/>
              <a:gd name="connsiteX81" fmla="*/ 30140 w 218911"/>
              <a:gd name="connsiteY81" fmla="*/ 190587 h 190587"/>
              <a:gd name="connsiteX82" fmla="*/ 19029 w 218911"/>
              <a:gd name="connsiteY82" fmla="*/ 189014 h 190587"/>
              <a:gd name="connsiteX83" fmla="*/ 11097 w 218911"/>
              <a:gd name="connsiteY83" fmla="*/ 185867 h 190587"/>
              <a:gd name="connsiteX84" fmla="*/ 4754 w 218911"/>
              <a:gd name="connsiteY84" fmla="*/ 179561 h 190587"/>
              <a:gd name="connsiteX85" fmla="*/ 0 w 218911"/>
              <a:gd name="connsiteY85" fmla="*/ 171694 h 1905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Lst>
            <a:rect l="l" t="t" r="r" b="b"/>
            <a:pathLst>
              <a:path w="218911" h="190587">
                <a:moveTo>
                  <a:pt x="0" y="171694"/>
                </a:moveTo>
                <a:lnTo>
                  <a:pt x="39648" y="152789"/>
                </a:lnTo>
                <a:lnTo>
                  <a:pt x="77733" y="135457"/>
                </a:lnTo>
                <a:lnTo>
                  <a:pt x="84076" y="141763"/>
                </a:lnTo>
                <a:lnTo>
                  <a:pt x="92008" y="143337"/>
                </a:lnTo>
                <a:lnTo>
                  <a:pt x="101517" y="143337"/>
                </a:lnTo>
                <a:lnTo>
                  <a:pt x="115805" y="138617"/>
                </a:lnTo>
                <a:lnTo>
                  <a:pt x="128491" y="132311"/>
                </a:lnTo>
                <a:lnTo>
                  <a:pt x="139602" y="124431"/>
                </a:lnTo>
                <a:lnTo>
                  <a:pt x="144356" y="118138"/>
                </a:lnTo>
                <a:lnTo>
                  <a:pt x="145945" y="113406"/>
                </a:lnTo>
                <a:lnTo>
                  <a:pt x="144356" y="108686"/>
                </a:lnTo>
                <a:lnTo>
                  <a:pt x="142767" y="107112"/>
                </a:lnTo>
                <a:lnTo>
                  <a:pt x="138013" y="107112"/>
                </a:lnTo>
                <a:lnTo>
                  <a:pt x="133246" y="107112"/>
                </a:lnTo>
                <a:lnTo>
                  <a:pt x="125313" y="108686"/>
                </a:lnTo>
                <a:lnTo>
                  <a:pt x="115805" y="111832"/>
                </a:lnTo>
                <a:lnTo>
                  <a:pt x="103106" y="114979"/>
                </a:lnTo>
                <a:lnTo>
                  <a:pt x="84076" y="119712"/>
                </a:lnTo>
                <a:lnTo>
                  <a:pt x="68212" y="122858"/>
                </a:lnTo>
                <a:lnTo>
                  <a:pt x="55512" y="126005"/>
                </a:lnTo>
                <a:lnTo>
                  <a:pt x="46004" y="127591"/>
                </a:lnTo>
                <a:lnTo>
                  <a:pt x="31716" y="127591"/>
                </a:lnTo>
                <a:lnTo>
                  <a:pt x="19029" y="122858"/>
                </a:lnTo>
                <a:lnTo>
                  <a:pt x="11097" y="116552"/>
                </a:lnTo>
                <a:lnTo>
                  <a:pt x="9508" y="110259"/>
                </a:lnTo>
                <a:lnTo>
                  <a:pt x="7932" y="103953"/>
                </a:lnTo>
                <a:lnTo>
                  <a:pt x="9508" y="97660"/>
                </a:lnTo>
                <a:lnTo>
                  <a:pt x="11097" y="89780"/>
                </a:lnTo>
                <a:lnTo>
                  <a:pt x="20618" y="75608"/>
                </a:lnTo>
                <a:lnTo>
                  <a:pt x="34894" y="59849"/>
                </a:lnTo>
                <a:lnTo>
                  <a:pt x="52347" y="47250"/>
                </a:lnTo>
                <a:lnTo>
                  <a:pt x="63445" y="40944"/>
                </a:lnTo>
                <a:lnTo>
                  <a:pt x="77733" y="33077"/>
                </a:lnTo>
                <a:lnTo>
                  <a:pt x="107873" y="18892"/>
                </a:lnTo>
                <a:lnTo>
                  <a:pt x="125313" y="12599"/>
                </a:lnTo>
                <a:lnTo>
                  <a:pt x="141178" y="7866"/>
                </a:lnTo>
                <a:lnTo>
                  <a:pt x="152288" y="4720"/>
                </a:lnTo>
                <a:lnTo>
                  <a:pt x="163398" y="1573"/>
                </a:lnTo>
                <a:lnTo>
                  <a:pt x="179263" y="0"/>
                </a:lnTo>
                <a:lnTo>
                  <a:pt x="191949" y="3146"/>
                </a:lnTo>
                <a:lnTo>
                  <a:pt x="203047" y="9452"/>
                </a:lnTo>
                <a:lnTo>
                  <a:pt x="212568" y="17319"/>
                </a:lnTo>
                <a:lnTo>
                  <a:pt x="174496" y="34651"/>
                </a:lnTo>
                <a:lnTo>
                  <a:pt x="136424" y="51983"/>
                </a:lnTo>
                <a:lnTo>
                  <a:pt x="133246" y="48823"/>
                </a:lnTo>
                <a:lnTo>
                  <a:pt x="126902" y="45677"/>
                </a:lnTo>
                <a:lnTo>
                  <a:pt x="117381" y="47250"/>
                </a:lnTo>
                <a:lnTo>
                  <a:pt x="104695" y="50397"/>
                </a:lnTo>
                <a:lnTo>
                  <a:pt x="93597" y="56702"/>
                </a:lnTo>
                <a:lnTo>
                  <a:pt x="85665" y="61422"/>
                </a:lnTo>
                <a:lnTo>
                  <a:pt x="80898" y="67729"/>
                </a:lnTo>
                <a:lnTo>
                  <a:pt x="79309" y="72448"/>
                </a:lnTo>
                <a:lnTo>
                  <a:pt x="80898" y="75608"/>
                </a:lnTo>
                <a:lnTo>
                  <a:pt x="84076" y="77181"/>
                </a:lnTo>
                <a:lnTo>
                  <a:pt x="87241" y="77181"/>
                </a:lnTo>
                <a:lnTo>
                  <a:pt x="92008" y="77181"/>
                </a:lnTo>
                <a:lnTo>
                  <a:pt x="99940" y="75608"/>
                </a:lnTo>
                <a:lnTo>
                  <a:pt x="109449" y="72448"/>
                </a:lnTo>
                <a:lnTo>
                  <a:pt x="120559" y="69302"/>
                </a:lnTo>
                <a:lnTo>
                  <a:pt x="139602" y="64582"/>
                </a:lnTo>
                <a:lnTo>
                  <a:pt x="155466" y="59849"/>
                </a:lnTo>
                <a:lnTo>
                  <a:pt x="168153" y="56702"/>
                </a:lnTo>
                <a:lnTo>
                  <a:pt x="179263" y="55129"/>
                </a:lnTo>
                <a:lnTo>
                  <a:pt x="196703" y="55129"/>
                </a:lnTo>
                <a:lnTo>
                  <a:pt x="209403" y="59849"/>
                </a:lnTo>
                <a:lnTo>
                  <a:pt x="217335" y="67729"/>
                </a:lnTo>
                <a:lnTo>
                  <a:pt x="218911" y="78754"/>
                </a:lnTo>
                <a:lnTo>
                  <a:pt x="215746" y="91354"/>
                </a:lnTo>
                <a:lnTo>
                  <a:pt x="212568" y="99233"/>
                </a:lnTo>
                <a:lnTo>
                  <a:pt x="207814" y="107112"/>
                </a:lnTo>
                <a:lnTo>
                  <a:pt x="201470" y="114979"/>
                </a:lnTo>
                <a:lnTo>
                  <a:pt x="193538" y="122858"/>
                </a:lnTo>
                <a:lnTo>
                  <a:pt x="174496" y="138617"/>
                </a:lnTo>
                <a:lnTo>
                  <a:pt x="161809" y="146483"/>
                </a:lnTo>
                <a:lnTo>
                  <a:pt x="147534" y="155936"/>
                </a:lnTo>
                <a:lnTo>
                  <a:pt x="130080" y="163815"/>
                </a:lnTo>
                <a:lnTo>
                  <a:pt x="111038" y="171694"/>
                </a:lnTo>
                <a:lnTo>
                  <a:pt x="84076" y="181134"/>
                </a:lnTo>
                <a:lnTo>
                  <a:pt x="61868" y="187440"/>
                </a:lnTo>
                <a:lnTo>
                  <a:pt x="44415" y="190587"/>
                </a:lnTo>
                <a:lnTo>
                  <a:pt x="30140" y="190587"/>
                </a:lnTo>
                <a:lnTo>
                  <a:pt x="19029" y="189014"/>
                </a:lnTo>
                <a:lnTo>
                  <a:pt x="11097" y="185867"/>
                </a:lnTo>
                <a:lnTo>
                  <a:pt x="4754" y="179561"/>
                </a:lnTo>
                <a:lnTo>
                  <a:pt x="0" y="17169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448037" y="2829848"/>
            <a:ext cx="231611" cy="203287"/>
          </a:xfrm>
          <a:custGeom>
            <a:avLst/>
            <a:gdLst>
              <a:gd name="connsiteX0" fmla="*/ 6350 w 231611"/>
              <a:gd name="connsiteY0" fmla="*/ 178044 h 203287"/>
              <a:gd name="connsiteX1" fmla="*/ 45998 w 231611"/>
              <a:gd name="connsiteY1" fmla="*/ 159139 h 203287"/>
              <a:gd name="connsiteX2" fmla="*/ 84083 w 231611"/>
              <a:gd name="connsiteY2" fmla="*/ 141807 h 203287"/>
              <a:gd name="connsiteX3" fmla="*/ 90426 w 231611"/>
              <a:gd name="connsiteY3" fmla="*/ 148113 h 203287"/>
              <a:gd name="connsiteX4" fmla="*/ 98358 w 231611"/>
              <a:gd name="connsiteY4" fmla="*/ 149687 h 203287"/>
              <a:gd name="connsiteX5" fmla="*/ 107867 w 231611"/>
              <a:gd name="connsiteY5" fmla="*/ 149687 h 203287"/>
              <a:gd name="connsiteX6" fmla="*/ 122155 w 231611"/>
              <a:gd name="connsiteY6" fmla="*/ 144967 h 203287"/>
              <a:gd name="connsiteX7" fmla="*/ 134841 w 231611"/>
              <a:gd name="connsiteY7" fmla="*/ 138661 h 203287"/>
              <a:gd name="connsiteX8" fmla="*/ 145952 w 231611"/>
              <a:gd name="connsiteY8" fmla="*/ 130781 h 203287"/>
              <a:gd name="connsiteX9" fmla="*/ 150706 w 231611"/>
              <a:gd name="connsiteY9" fmla="*/ 124488 h 203287"/>
              <a:gd name="connsiteX10" fmla="*/ 152295 w 231611"/>
              <a:gd name="connsiteY10" fmla="*/ 119756 h 203287"/>
              <a:gd name="connsiteX11" fmla="*/ 150706 w 231611"/>
              <a:gd name="connsiteY11" fmla="*/ 115036 h 203287"/>
              <a:gd name="connsiteX12" fmla="*/ 149117 w 231611"/>
              <a:gd name="connsiteY12" fmla="*/ 113462 h 203287"/>
              <a:gd name="connsiteX13" fmla="*/ 144363 w 231611"/>
              <a:gd name="connsiteY13" fmla="*/ 113462 h 203287"/>
              <a:gd name="connsiteX14" fmla="*/ 139596 w 231611"/>
              <a:gd name="connsiteY14" fmla="*/ 113462 h 203287"/>
              <a:gd name="connsiteX15" fmla="*/ 131663 w 231611"/>
              <a:gd name="connsiteY15" fmla="*/ 115036 h 203287"/>
              <a:gd name="connsiteX16" fmla="*/ 122155 w 231611"/>
              <a:gd name="connsiteY16" fmla="*/ 118182 h 203287"/>
              <a:gd name="connsiteX17" fmla="*/ 109456 w 231611"/>
              <a:gd name="connsiteY17" fmla="*/ 121329 h 203287"/>
              <a:gd name="connsiteX18" fmla="*/ 90426 w 231611"/>
              <a:gd name="connsiteY18" fmla="*/ 126062 h 203287"/>
              <a:gd name="connsiteX19" fmla="*/ 74562 w 231611"/>
              <a:gd name="connsiteY19" fmla="*/ 129208 h 203287"/>
              <a:gd name="connsiteX20" fmla="*/ 61862 w 231611"/>
              <a:gd name="connsiteY20" fmla="*/ 132355 h 203287"/>
              <a:gd name="connsiteX21" fmla="*/ 52354 w 231611"/>
              <a:gd name="connsiteY21" fmla="*/ 133941 h 203287"/>
              <a:gd name="connsiteX22" fmla="*/ 38066 w 231611"/>
              <a:gd name="connsiteY22" fmla="*/ 133941 h 203287"/>
              <a:gd name="connsiteX23" fmla="*/ 25379 w 231611"/>
              <a:gd name="connsiteY23" fmla="*/ 129208 h 203287"/>
              <a:gd name="connsiteX24" fmla="*/ 17447 w 231611"/>
              <a:gd name="connsiteY24" fmla="*/ 122902 h 203287"/>
              <a:gd name="connsiteX25" fmla="*/ 15858 w 231611"/>
              <a:gd name="connsiteY25" fmla="*/ 116609 h 203287"/>
              <a:gd name="connsiteX26" fmla="*/ 14282 w 231611"/>
              <a:gd name="connsiteY26" fmla="*/ 110303 h 203287"/>
              <a:gd name="connsiteX27" fmla="*/ 15858 w 231611"/>
              <a:gd name="connsiteY27" fmla="*/ 104010 h 203287"/>
              <a:gd name="connsiteX28" fmla="*/ 17447 w 231611"/>
              <a:gd name="connsiteY28" fmla="*/ 96130 h 203287"/>
              <a:gd name="connsiteX29" fmla="*/ 26968 w 231611"/>
              <a:gd name="connsiteY29" fmla="*/ 81958 h 203287"/>
              <a:gd name="connsiteX30" fmla="*/ 41244 w 231611"/>
              <a:gd name="connsiteY30" fmla="*/ 66199 h 203287"/>
              <a:gd name="connsiteX31" fmla="*/ 58697 w 231611"/>
              <a:gd name="connsiteY31" fmla="*/ 53600 h 203287"/>
              <a:gd name="connsiteX32" fmla="*/ 69795 w 231611"/>
              <a:gd name="connsiteY32" fmla="*/ 47294 h 203287"/>
              <a:gd name="connsiteX33" fmla="*/ 84083 w 231611"/>
              <a:gd name="connsiteY33" fmla="*/ 39427 h 203287"/>
              <a:gd name="connsiteX34" fmla="*/ 114223 w 231611"/>
              <a:gd name="connsiteY34" fmla="*/ 25242 h 203287"/>
              <a:gd name="connsiteX35" fmla="*/ 131663 w 231611"/>
              <a:gd name="connsiteY35" fmla="*/ 18949 h 203287"/>
              <a:gd name="connsiteX36" fmla="*/ 147528 w 231611"/>
              <a:gd name="connsiteY36" fmla="*/ 14216 h 203287"/>
              <a:gd name="connsiteX37" fmla="*/ 158638 w 231611"/>
              <a:gd name="connsiteY37" fmla="*/ 11070 h 203287"/>
              <a:gd name="connsiteX38" fmla="*/ 169748 w 231611"/>
              <a:gd name="connsiteY38" fmla="*/ 7923 h 203287"/>
              <a:gd name="connsiteX39" fmla="*/ 185613 w 231611"/>
              <a:gd name="connsiteY39" fmla="*/ 6350 h 203287"/>
              <a:gd name="connsiteX40" fmla="*/ 198299 w 231611"/>
              <a:gd name="connsiteY40" fmla="*/ 9496 h 203287"/>
              <a:gd name="connsiteX41" fmla="*/ 209397 w 231611"/>
              <a:gd name="connsiteY41" fmla="*/ 15802 h 203287"/>
              <a:gd name="connsiteX42" fmla="*/ 218918 w 231611"/>
              <a:gd name="connsiteY42" fmla="*/ 23669 h 203287"/>
              <a:gd name="connsiteX43" fmla="*/ 180846 w 231611"/>
              <a:gd name="connsiteY43" fmla="*/ 41001 h 203287"/>
              <a:gd name="connsiteX44" fmla="*/ 142774 w 231611"/>
              <a:gd name="connsiteY44" fmla="*/ 58333 h 203287"/>
              <a:gd name="connsiteX45" fmla="*/ 139596 w 231611"/>
              <a:gd name="connsiteY45" fmla="*/ 55173 h 203287"/>
              <a:gd name="connsiteX46" fmla="*/ 133252 w 231611"/>
              <a:gd name="connsiteY46" fmla="*/ 52027 h 203287"/>
              <a:gd name="connsiteX47" fmla="*/ 123731 w 231611"/>
              <a:gd name="connsiteY47" fmla="*/ 53600 h 203287"/>
              <a:gd name="connsiteX48" fmla="*/ 111045 w 231611"/>
              <a:gd name="connsiteY48" fmla="*/ 56747 h 203287"/>
              <a:gd name="connsiteX49" fmla="*/ 99947 w 231611"/>
              <a:gd name="connsiteY49" fmla="*/ 63052 h 203287"/>
              <a:gd name="connsiteX50" fmla="*/ 92015 w 231611"/>
              <a:gd name="connsiteY50" fmla="*/ 67772 h 203287"/>
              <a:gd name="connsiteX51" fmla="*/ 87248 w 231611"/>
              <a:gd name="connsiteY51" fmla="*/ 74079 h 203287"/>
              <a:gd name="connsiteX52" fmla="*/ 85659 w 231611"/>
              <a:gd name="connsiteY52" fmla="*/ 78798 h 203287"/>
              <a:gd name="connsiteX53" fmla="*/ 87248 w 231611"/>
              <a:gd name="connsiteY53" fmla="*/ 81958 h 203287"/>
              <a:gd name="connsiteX54" fmla="*/ 90426 w 231611"/>
              <a:gd name="connsiteY54" fmla="*/ 83531 h 203287"/>
              <a:gd name="connsiteX55" fmla="*/ 93591 w 231611"/>
              <a:gd name="connsiteY55" fmla="*/ 83531 h 203287"/>
              <a:gd name="connsiteX56" fmla="*/ 98358 w 231611"/>
              <a:gd name="connsiteY56" fmla="*/ 83531 h 203287"/>
              <a:gd name="connsiteX57" fmla="*/ 106290 w 231611"/>
              <a:gd name="connsiteY57" fmla="*/ 81958 h 203287"/>
              <a:gd name="connsiteX58" fmla="*/ 115799 w 231611"/>
              <a:gd name="connsiteY58" fmla="*/ 78798 h 203287"/>
              <a:gd name="connsiteX59" fmla="*/ 126909 w 231611"/>
              <a:gd name="connsiteY59" fmla="*/ 75652 h 203287"/>
              <a:gd name="connsiteX60" fmla="*/ 145952 w 231611"/>
              <a:gd name="connsiteY60" fmla="*/ 70932 h 203287"/>
              <a:gd name="connsiteX61" fmla="*/ 161816 w 231611"/>
              <a:gd name="connsiteY61" fmla="*/ 66199 h 203287"/>
              <a:gd name="connsiteX62" fmla="*/ 174503 w 231611"/>
              <a:gd name="connsiteY62" fmla="*/ 63052 h 203287"/>
              <a:gd name="connsiteX63" fmla="*/ 185613 w 231611"/>
              <a:gd name="connsiteY63" fmla="*/ 61479 h 203287"/>
              <a:gd name="connsiteX64" fmla="*/ 203053 w 231611"/>
              <a:gd name="connsiteY64" fmla="*/ 61479 h 203287"/>
              <a:gd name="connsiteX65" fmla="*/ 215753 w 231611"/>
              <a:gd name="connsiteY65" fmla="*/ 66199 h 203287"/>
              <a:gd name="connsiteX66" fmla="*/ 223685 w 231611"/>
              <a:gd name="connsiteY66" fmla="*/ 74079 h 203287"/>
              <a:gd name="connsiteX67" fmla="*/ 225261 w 231611"/>
              <a:gd name="connsiteY67" fmla="*/ 85104 h 203287"/>
              <a:gd name="connsiteX68" fmla="*/ 222096 w 231611"/>
              <a:gd name="connsiteY68" fmla="*/ 97704 h 203287"/>
              <a:gd name="connsiteX69" fmla="*/ 218918 w 231611"/>
              <a:gd name="connsiteY69" fmla="*/ 105583 h 203287"/>
              <a:gd name="connsiteX70" fmla="*/ 214164 w 231611"/>
              <a:gd name="connsiteY70" fmla="*/ 113462 h 203287"/>
              <a:gd name="connsiteX71" fmla="*/ 207820 w 231611"/>
              <a:gd name="connsiteY71" fmla="*/ 121329 h 203287"/>
              <a:gd name="connsiteX72" fmla="*/ 199888 w 231611"/>
              <a:gd name="connsiteY72" fmla="*/ 129208 h 203287"/>
              <a:gd name="connsiteX73" fmla="*/ 180846 w 231611"/>
              <a:gd name="connsiteY73" fmla="*/ 144967 h 203287"/>
              <a:gd name="connsiteX74" fmla="*/ 168159 w 231611"/>
              <a:gd name="connsiteY74" fmla="*/ 152833 h 203287"/>
              <a:gd name="connsiteX75" fmla="*/ 153884 w 231611"/>
              <a:gd name="connsiteY75" fmla="*/ 162286 h 203287"/>
              <a:gd name="connsiteX76" fmla="*/ 136430 w 231611"/>
              <a:gd name="connsiteY76" fmla="*/ 170165 h 203287"/>
              <a:gd name="connsiteX77" fmla="*/ 117388 w 231611"/>
              <a:gd name="connsiteY77" fmla="*/ 178044 h 203287"/>
              <a:gd name="connsiteX78" fmla="*/ 90426 w 231611"/>
              <a:gd name="connsiteY78" fmla="*/ 187484 h 203287"/>
              <a:gd name="connsiteX79" fmla="*/ 68218 w 231611"/>
              <a:gd name="connsiteY79" fmla="*/ 193790 h 203287"/>
              <a:gd name="connsiteX80" fmla="*/ 50765 w 231611"/>
              <a:gd name="connsiteY80" fmla="*/ 196937 h 203287"/>
              <a:gd name="connsiteX81" fmla="*/ 36490 w 231611"/>
              <a:gd name="connsiteY81" fmla="*/ 196937 h 203287"/>
              <a:gd name="connsiteX82" fmla="*/ 25379 w 231611"/>
              <a:gd name="connsiteY82" fmla="*/ 195364 h 203287"/>
              <a:gd name="connsiteX83" fmla="*/ 17447 w 231611"/>
              <a:gd name="connsiteY83" fmla="*/ 192217 h 203287"/>
              <a:gd name="connsiteX84" fmla="*/ 11104 w 231611"/>
              <a:gd name="connsiteY84" fmla="*/ 185911 h 203287"/>
              <a:gd name="connsiteX85" fmla="*/ 6350 w 231611"/>
              <a:gd name="connsiteY85" fmla="*/ 178044 h 2032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Lst>
            <a:rect l="l" t="t" r="r" b="b"/>
            <a:pathLst>
              <a:path w="231611" h="203287">
                <a:moveTo>
                  <a:pt x="6350" y="178044"/>
                </a:moveTo>
                <a:lnTo>
                  <a:pt x="45998" y="159139"/>
                </a:lnTo>
                <a:lnTo>
                  <a:pt x="84083" y="141807"/>
                </a:lnTo>
                <a:lnTo>
                  <a:pt x="90426" y="148113"/>
                </a:lnTo>
                <a:lnTo>
                  <a:pt x="98358" y="149687"/>
                </a:lnTo>
                <a:lnTo>
                  <a:pt x="107867" y="149687"/>
                </a:lnTo>
                <a:lnTo>
                  <a:pt x="122155" y="144967"/>
                </a:lnTo>
                <a:lnTo>
                  <a:pt x="134841" y="138661"/>
                </a:lnTo>
                <a:lnTo>
                  <a:pt x="145952" y="130781"/>
                </a:lnTo>
                <a:lnTo>
                  <a:pt x="150706" y="124488"/>
                </a:lnTo>
                <a:lnTo>
                  <a:pt x="152295" y="119756"/>
                </a:lnTo>
                <a:lnTo>
                  <a:pt x="150706" y="115036"/>
                </a:lnTo>
                <a:lnTo>
                  <a:pt x="149117" y="113462"/>
                </a:lnTo>
                <a:lnTo>
                  <a:pt x="144363" y="113462"/>
                </a:lnTo>
                <a:lnTo>
                  <a:pt x="139596" y="113462"/>
                </a:lnTo>
                <a:lnTo>
                  <a:pt x="131663" y="115036"/>
                </a:lnTo>
                <a:lnTo>
                  <a:pt x="122155" y="118182"/>
                </a:lnTo>
                <a:lnTo>
                  <a:pt x="109456" y="121329"/>
                </a:lnTo>
                <a:lnTo>
                  <a:pt x="90426" y="126062"/>
                </a:lnTo>
                <a:lnTo>
                  <a:pt x="74562" y="129208"/>
                </a:lnTo>
                <a:lnTo>
                  <a:pt x="61862" y="132355"/>
                </a:lnTo>
                <a:lnTo>
                  <a:pt x="52354" y="133941"/>
                </a:lnTo>
                <a:lnTo>
                  <a:pt x="38066" y="133941"/>
                </a:lnTo>
                <a:lnTo>
                  <a:pt x="25379" y="129208"/>
                </a:lnTo>
                <a:lnTo>
                  <a:pt x="17447" y="122902"/>
                </a:lnTo>
                <a:lnTo>
                  <a:pt x="15858" y="116609"/>
                </a:lnTo>
                <a:lnTo>
                  <a:pt x="14282" y="110303"/>
                </a:lnTo>
                <a:lnTo>
                  <a:pt x="15858" y="104010"/>
                </a:lnTo>
                <a:lnTo>
                  <a:pt x="17447" y="96130"/>
                </a:lnTo>
                <a:lnTo>
                  <a:pt x="26968" y="81958"/>
                </a:lnTo>
                <a:lnTo>
                  <a:pt x="41244" y="66199"/>
                </a:lnTo>
                <a:lnTo>
                  <a:pt x="58697" y="53600"/>
                </a:lnTo>
                <a:lnTo>
                  <a:pt x="69795" y="47294"/>
                </a:lnTo>
                <a:lnTo>
                  <a:pt x="84083" y="39427"/>
                </a:lnTo>
                <a:lnTo>
                  <a:pt x="114223" y="25242"/>
                </a:lnTo>
                <a:lnTo>
                  <a:pt x="131663" y="18949"/>
                </a:lnTo>
                <a:lnTo>
                  <a:pt x="147528" y="14216"/>
                </a:lnTo>
                <a:lnTo>
                  <a:pt x="158638" y="11070"/>
                </a:lnTo>
                <a:lnTo>
                  <a:pt x="169748" y="7923"/>
                </a:lnTo>
                <a:lnTo>
                  <a:pt x="185613" y="6350"/>
                </a:lnTo>
                <a:lnTo>
                  <a:pt x="198299" y="9496"/>
                </a:lnTo>
                <a:lnTo>
                  <a:pt x="209397" y="15802"/>
                </a:lnTo>
                <a:lnTo>
                  <a:pt x="218918" y="23669"/>
                </a:lnTo>
                <a:lnTo>
                  <a:pt x="180846" y="41001"/>
                </a:lnTo>
                <a:lnTo>
                  <a:pt x="142774" y="58333"/>
                </a:lnTo>
                <a:lnTo>
                  <a:pt x="139596" y="55173"/>
                </a:lnTo>
                <a:lnTo>
                  <a:pt x="133252" y="52027"/>
                </a:lnTo>
                <a:lnTo>
                  <a:pt x="123731" y="53600"/>
                </a:lnTo>
                <a:lnTo>
                  <a:pt x="111045" y="56747"/>
                </a:lnTo>
                <a:lnTo>
                  <a:pt x="99947" y="63052"/>
                </a:lnTo>
                <a:lnTo>
                  <a:pt x="92015" y="67772"/>
                </a:lnTo>
                <a:lnTo>
                  <a:pt x="87248" y="74079"/>
                </a:lnTo>
                <a:lnTo>
                  <a:pt x="85659" y="78798"/>
                </a:lnTo>
                <a:lnTo>
                  <a:pt x="87248" y="81958"/>
                </a:lnTo>
                <a:lnTo>
                  <a:pt x="90426" y="83531"/>
                </a:lnTo>
                <a:lnTo>
                  <a:pt x="93591" y="83531"/>
                </a:lnTo>
                <a:lnTo>
                  <a:pt x="98358" y="83531"/>
                </a:lnTo>
                <a:lnTo>
                  <a:pt x="106290" y="81958"/>
                </a:lnTo>
                <a:lnTo>
                  <a:pt x="115799" y="78798"/>
                </a:lnTo>
                <a:lnTo>
                  <a:pt x="126909" y="75652"/>
                </a:lnTo>
                <a:lnTo>
                  <a:pt x="145952" y="70932"/>
                </a:lnTo>
                <a:lnTo>
                  <a:pt x="161816" y="66199"/>
                </a:lnTo>
                <a:lnTo>
                  <a:pt x="174503" y="63052"/>
                </a:lnTo>
                <a:lnTo>
                  <a:pt x="185613" y="61479"/>
                </a:lnTo>
                <a:lnTo>
                  <a:pt x="203053" y="61479"/>
                </a:lnTo>
                <a:lnTo>
                  <a:pt x="215753" y="66199"/>
                </a:lnTo>
                <a:lnTo>
                  <a:pt x="223685" y="74079"/>
                </a:lnTo>
                <a:lnTo>
                  <a:pt x="225261" y="85104"/>
                </a:lnTo>
                <a:lnTo>
                  <a:pt x="222096" y="97704"/>
                </a:lnTo>
                <a:lnTo>
                  <a:pt x="218918" y="105583"/>
                </a:lnTo>
                <a:lnTo>
                  <a:pt x="214164" y="113462"/>
                </a:lnTo>
                <a:lnTo>
                  <a:pt x="207820" y="121329"/>
                </a:lnTo>
                <a:lnTo>
                  <a:pt x="199888" y="129208"/>
                </a:lnTo>
                <a:lnTo>
                  <a:pt x="180846" y="144967"/>
                </a:lnTo>
                <a:lnTo>
                  <a:pt x="168159" y="152833"/>
                </a:lnTo>
                <a:lnTo>
                  <a:pt x="153884" y="162286"/>
                </a:lnTo>
                <a:lnTo>
                  <a:pt x="136430" y="170165"/>
                </a:lnTo>
                <a:lnTo>
                  <a:pt x="117388" y="178044"/>
                </a:lnTo>
                <a:lnTo>
                  <a:pt x="90426" y="187484"/>
                </a:lnTo>
                <a:lnTo>
                  <a:pt x="68218" y="193790"/>
                </a:lnTo>
                <a:lnTo>
                  <a:pt x="50765" y="196937"/>
                </a:lnTo>
                <a:lnTo>
                  <a:pt x="36490" y="196937"/>
                </a:lnTo>
                <a:lnTo>
                  <a:pt x="25379" y="195364"/>
                </a:lnTo>
                <a:lnTo>
                  <a:pt x="17447" y="192217"/>
                </a:lnTo>
                <a:lnTo>
                  <a:pt x="11104" y="185911"/>
                </a:lnTo>
                <a:lnTo>
                  <a:pt x="6350" y="17804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708199" y="2706977"/>
            <a:ext cx="90433" cy="82014"/>
          </a:xfrm>
          <a:custGeom>
            <a:avLst/>
            <a:gdLst>
              <a:gd name="connsiteX0" fmla="*/ 6350 w 90433"/>
              <a:gd name="connsiteY0" fmla="*/ 37854 h 82014"/>
              <a:gd name="connsiteX1" fmla="*/ 46011 w 90433"/>
              <a:gd name="connsiteY1" fmla="*/ 22108 h 82014"/>
              <a:gd name="connsiteX2" fmla="*/ 84083 w 90433"/>
              <a:gd name="connsiteY2" fmla="*/ 6350 h 82014"/>
              <a:gd name="connsiteX3" fmla="*/ 84083 w 90433"/>
              <a:gd name="connsiteY3" fmla="*/ 44160 h 82014"/>
              <a:gd name="connsiteX4" fmla="*/ 46011 w 90433"/>
              <a:gd name="connsiteY4" fmla="*/ 59906 h 82014"/>
              <a:gd name="connsiteX5" fmla="*/ 6350 w 90433"/>
              <a:gd name="connsiteY5" fmla="*/ 75664 h 82014"/>
              <a:gd name="connsiteX6" fmla="*/ 6350 w 90433"/>
              <a:gd name="connsiteY6" fmla="*/ 37854 h 820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0433" h="82014">
                <a:moveTo>
                  <a:pt x="6350" y="37854"/>
                </a:moveTo>
                <a:lnTo>
                  <a:pt x="46011" y="22108"/>
                </a:lnTo>
                <a:lnTo>
                  <a:pt x="84083" y="6350"/>
                </a:lnTo>
                <a:lnTo>
                  <a:pt x="84083" y="44160"/>
                </a:lnTo>
                <a:lnTo>
                  <a:pt x="46011" y="59906"/>
                </a:lnTo>
                <a:lnTo>
                  <a:pt x="6350" y="75664"/>
                </a:lnTo>
                <a:lnTo>
                  <a:pt x="6350" y="3785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708199" y="2762106"/>
            <a:ext cx="90433" cy="189127"/>
          </a:xfrm>
          <a:custGeom>
            <a:avLst/>
            <a:gdLst>
              <a:gd name="connsiteX0" fmla="*/ 6350 w 90433"/>
              <a:gd name="connsiteY0" fmla="*/ 37854 h 189127"/>
              <a:gd name="connsiteX1" fmla="*/ 46011 w 90433"/>
              <a:gd name="connsiteY1" fmla="*/ 22108 h 189127"/>
              <a:gd name="connsiteX2" fmla="*/ 84083 w 90433"/>
              <a:gd name="connsiteY2" fmla="*/ 6350 h 189127"/>
              <a:gd name="connsiteX3" fmla="*/ 84083 w 90433"/>
              <a:gd name="connsiteY3" fmla="*/ 152846 h 189127"/>
              <a:gd name="connsiteX4" fmla="*/ 46011 w 90433"/>
              <a:gd name="connsiteY4" fmla="*/ 168592 h 189127"/>
              <a:gd name="connsiteX5" fmla="*/ 6350 w 90433"/>
              <a:gd name="connsiteY5" fmla="*/ 182777 h 189127"/>
              <a:gd name="connsiteX6" fmla="*/ 6350 w 90433"/>
              <a:gd name="connsiteY6" fmla="*/ 110316 h 189127"/>
              <a:gd name="connsiteX7" fmla="*/ 6350 w 90433"/>
              <a:gd name="connsiteY7" fmla="*/ 37854 h 1891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90433" h="189127">
                <a:moveTo>
                  <a:pt x="6350" y="37854"/>
                </a:moveTo>
                <a:lnTo>
                  <a:pt x="46011" y="22108"/>
                </a:lnTo>
                <a:lnTo>
                  <a:pt x="84083" y="6350"/>
                </a:lnTo>
                <a:lnTo>
                  <a:pt x="84083" y="152846"/>
                </a:lnTo>
                <a:lnTo>
                  <a:pt x="46011" y="168592"/>
                </a:lnTo>
                <a:lnTo>
                  <a:pt x="6350" y="182777"/>
                </a:lnTo>
                <a:lnTo>
                  <a:pt x="6350" y="110316"/>
                </a:lnTo>
                <a:lnTo>
                  <a:pt x="6350" y="3785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843053" y="2678676"/>
            <a:ext cx="218911" cy="215798"/>
          </a:xfrm>
          <a:custGeom>
            <a:avLst/>
            <a:gdLst>
              <a:gd name="connsiteX0" fmla="*/ 0 w 218911"/>
              <a:gd name="connsiteY0" fmla="*/ 70888 h 215798"/>
              <a:gd name="connsiteX1" fmla="*/ 38072 w 218911"/>
              <a:gd name="connsiteY1" fmla="*/ 55129 h 215798"/>
              <a:gd name="connsiteX2" fmla="*/ 74555 w 218911"/>
              <a:gd name="connsiteY2" fmla="*/ 40956 h 215798"/>
              <a:gd name="connsiteX3" fmla="*/ 74555 w 218911"/>
              <a:gd name="connsiteY3" fmla="*/ 64582 h 215798"/>
              <a:gd name="connsiteX4" fmla="*/ 90419 w 218911"/>
              <a:gd name="connsiteY4" fmla="*/ 45677 h 215798"/>
              <a:gd name="connsiteX5" fmla="*/ 107873 w 218911"/>
              <a:gd name="connsiteY5" fmla="*/ 31504 h 215798"/>
              <a:gd name="connsiteX6" fmla="*/ 126902 w 218911"/>
              <a:gd name="connsiteY6" fmla="*/ 18905 h 215798"/>
              <a:gd name="connsiteX7" fmla="*/ 136424 w 218911"/>
              <a:gd name="connsiteY7" fmla="*/ 12599 h 215798"/>
              <a:gd name="connsiteX8" fmla="*/ 149110 w 218911"/>
              <a:gd name="connsiteY8" fmla="*/ 7879 h 215798"/>
              <a:gd name="connsiteX9" fmla="*/ 163398 w 218911"/>
              <a:gd name="connsiteY9" fmla="*/ 3146 h 215798"/>
              <a:gd name="connsiteX10" fmla="*/ 177674 w 218911"/>
              <a:gd name="connsiteY10" fmla="*/ 0 h 215798"/>
              <a:gd name="connsiteX11" fmla="*/ 188771 w 218911"/>
              <a:gd name="connsiteY11" fmla="*/ 0 h 215798"/>
              <a:gd name="connsiteX12" fmla="*/ 199881 w 218911"/>
              <a:gd name="connsiteY12" fmla="*/ 1573 h 215798"/>
              <a:gd name="connsiteX13" fmla="*/ 207814 w 218911"/>
              <a:gd name="connsiteY13" fmla="*/ 6305 h 215798"/>
              <a:gd name="connsiteX14" fmla="*/ 214157 w 218911"/>
              <a:gd name="connsiteY14" fmla="*/ 14172 h 215798"/>
              <a:gd name="connsiteX15" fmla="*/ 217335 w 218911"/>
              <a:gd name="connsiteY15" fmla="*/ 25198 h 215798"/>
              <a:gd name="connsiteX16" fmla="*/ 218911 w 218911"/>
              <a:gd name="connsiteY16" fmla="*/ 37810 h 215798"/>
              <a:gd name="connsiteX17" fmla="*/ 218911 w 218911"/>
              <a:gd name="connsiteY17" fmla="*/ 83487 h 215798"/>
              <a:gd name="connsiteX18" fmla="*/ 218911 w 218911"/>
              <a:gd name="connsiteY18" fmla="*/ 130737 h 215798"/>
              <a:gd name="connsiteX19" fmla="*/ 179263 w 218911"/>
              <a:gd name="connsiteY19" fmla="*/ 146496 h 215798"/>
              <a:gd name="connsiteX20" fmla="*/ 139601 w 218911"/>
              <a:gd name="connsiteY20" fmla="*/ 160669 h 215798"/>
              <a:gd name="connsiteX21" fmla="*/ 139601 w 218911"/>
              <a:gd name="connsiteY21" fmla="*/ 121285 h 215798"/>
              <a:gd name="connsiteX22" fmla="*/ 139601 w 218911"/>
              <a:gd name="connsiteY22" fmla="*/ 81914 h 215798"/>
              <a:gd name="connsiteX23" fmla="*/ 138013 w 218911"/>
              <a:gd name="connsiteY23" fmla="*/ 70888 h 215798"/>
              <a:gd name="connsiteX24" fmla="*/ 134834 w 218911"/>
              <a:gd name="connsiteY24" fmla="*/ 66155 h 215798"/>
              <a:gd name="connsiteX25" fmla="*/ 131669 w 218911"/>
              <a:gd name="connsiteY25" fmla="*/ 64582 h 215798"/>
              <a:gd name="connsiteX26" fmla="*/ 123737 w 218911"/>
              <a:gd name="connsiteY26" fmla="*/ 63008 h 215798"/>
              <a:gd name="connsiteX27" fmla="*/ 111038 w 218911"/>
              <a:gd name="connsiteY27" fmla="*/ 66155 h 215798"/>
              <a:gd name="connsiteX28" fmla="*/ 98351 w 218911"/>
              <a:gd name="connsiteY28" fmla="*/ 74034 h 215798"/>
              <a:gd name="connsiteX29" fmla="*/ 88830 w 218911"/>
              <a:gd name="connsiteY29" fmla="*/ 83487 h 215798"/>
              <a:gd name="connsiteX30" fmla="*/ 82487 w 218911"/>
              <a:gd name="connsiteY30" fmla="*/ 97660 h 215798"/>
              <a:gd name="connsiteX31" fmla="*/ 79309 w 218911"/>
              <a:gd name="connsiteY31" fmla="*/ 105539 h 215798"/>
              <a:gd name="connsiteX32" fmla="*/ 79309 w 218911"/>
              <a:gd name="connsiteY32" fmla="*/ 114992 h 215798"/>
              <a:gd name="connsiteX33" fmla="*/ 79309 w 218911"/>
              <a:gd name="connsiteY33" fmla="*/ 149642 h 215798"/>
              <a:gd name="connsiteX34" fmla="*/ 79309 w 218911"/>
              <a:gd name="connsiteY34" fmla="*/ 184294 h 215798"/>
              <a:gd name="connsiteX35" fmla="*/ 39648 w 218911"/>
              <a:gd name="connsiteY35" fmla="*/ 200052 h 215798"/>
              <a:gd name="connsiteX36" fmla="*/ 0 w 218911"/>
              <a:gd name="connsiteY36" fmla="*/ 215798 h 215798"/>
              <a:gd name="connsiteX37" fmla="*/ 0 w 218911"/>
              <a:gd name="connsiteY37" fmla="*/ 143337 h 215798"/>
              <a:gd name="connsiteX38" fmla="*/ 0 w 218911"/>
              <a:gd name="connsiteY38" fmla="*/ 70888 h 2157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Lst>
            <a:rect l="l" t="t" r="r" b="b"/>
            <a:pathLst>
              <a:path w="218911" h="215798">
                <a:moveTo>
                  <a:pt x="0" y="70888"/>
                </a:moveTo>
                <a:lnTo>
                  <a:pt x="38072" y="55129"/>
                </a:lnTo>
                <a:lnTo>
                  <a:pt x="74555" y="40956"/>
                </a:lnTo>
                <a:lnTo>
                  <a:pt x="74555" y="64582"/>
                </a:lnTo>
                <a:lnTo>
                  <a:pt x="90419" y="45677"/>
                </a:lnTo>
                <a:lnTo>
                  <a:pt x="107873" y="31504"/>
                </a:lnTo>
                <a:lnTo>
                  <a:pt x="126902" y="18905"/>
                </a:lnTo>
                <a:lnTo>
                  <a:pt x="136424" y="12599"/>
                </a:lnTo>
                <a:lnTo>
                  <a:pt x="149110" y="7879"/>
                </a:lnTo>
                <a:lnTo>
                  <a:pt x="163398" y="3146"/>
                </a:lnTo>
                <a:lnTo>
                  <a:pt x="177674" y="0"/>
                </a:lnTo>
                <a:lnTo>
                  <a:pt x="188771" y="0"/>
                </a:lnTo>
                <a:lnTo>
                  <a:pt x="199881" y="1573"/>
                </a:lnTo>
                <a:lnTo>
                  <a:pt x="207814" y="6305"/>
                </a:lnTo>
                <a:lnTo>
                  <a:pt x="214157" y="14172"/>
                </a:lnTo>
                <a:lnTo>
                  <a:pt x="217335" y="25198"/>
                </a:lnTo>
                <a:lnTo>
                  <a:pt x="218911" y="37810"/>
                </a:lnTo>
                <a:lnTo>
                  <a:pt x="218911" y="83487"/>
                </a:lnTo>
                <a:lnTo>
                  <a:pt x="218911" y="130737"/>
                </a:lnTo>
                <a:lnTo>
                  <a:pt x="179263" y="146496"/>
                </a:lnTo>
                <a:lnTo>
                  <a:pt x="139601" y="160669"/>
                </a:lnTo>
                <a:lnTo>
                  <a:pt x="139601" y="121285"/>
                </a:lnTo>
                <a:lnTo>
                  <a:pt x="139601" y="81914"/>
                </a:lnTo>
                <a:lnTo>
                  <a:pt x="138013" y="70888"/>
                </a:lnTo>
                <a:lnTo>
                  <a:pt x="134834" y="66155"/>
                </a:lnTo>
                <a:lnTo>
                  <a:pt x="131669" y="64582"/>
                </a:lnTo>
                <a:lnTo>
                  <a:pt x="123737" y="63008"/>
                </a:lnTo>
                <a:lnTo>
                  <a:pt x="111038" y="66155"/>
                </a:lnTo>
                <a:lnTo>
                  <a:pt x="98351" y="74034"/>
                </a:lnTo>
                <a:lnTo>
                  <a:pt x="88830" y="83487"/>
                </a:lnTo>
                <a:lnTo>
                  <a:pt x="82487" y="97660"/>
                </a:lnTo>
                <a:lnTo>
                  <a:pt x="79309" y="105539"/>
                </a:lnTo>
                <a:lnTo>
                  <a:pt x="79309" y="114992"/>
                </a:lnTo>
                <a:lnTo>
                  <a:pt x="79309" y="149642"/>
                </a:lnTo>
                <a:lnTo>
                  <a:pt x="79309" y="184294"/>
                </a:lnTo>
                <a:lnTo>
                  <a:pt x="39648" y="200052"/>
                </a:lnTo>
                <a:lnTo>
                  <a:pt x="0" y="215798"/>
                </a:lnTo>
                <a:lnTo>
                  <a:pt x="0" y="143337"/>
                </a:lnTo>
                <a:lnTo>
                  <a:pt x="0" y="70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836703" y="2672326"/>
            <a:ext cx="231611" cy="228498"/>
          </a:xfrm>
          <a:custGeom>
            <a:avLst/>
            <a:gdLst>
              <a:gd name="connsiteX0" fmla="*/ 6350 w 231611"/>
              <a:gd name="connsiteY0" fmla="*/ 77238 h 228498"/>
              <a:gd name="connsiteX1" fmla="*/ 44422 w 231611"/>
              <a:gd name="connsiteY1" fmla="*/ 61479 h 228498"/>
              <a:gd name="connsiteX2" fmla="*/ 80905 w 231611"/>
              <a:gd name="connsiteY2" fmla="*/ 47306 h 228498"/>
              <a:gd name="connsiteX3" fmla="*/ 80905 w 231611"/>
              <a:gd name="connsiteY3" fmla="*/ 70932 h 228498"/>
              <a:gd name="connsiteX4" fmla="*/ 96769 w 231611"/>
              <a:gd name="connsiteY4" fmla="*/ 52027 h 228498"/>
              <a:gd name="connsiteX5" fmla="*/ 114223 w 231611"/>
              <a:gd name="connsiteY5" fmla="*/ 37854 h 228498"/>
              <a:gd name="connsiteX6" fmla="*/ 133252 w 231611"/>
              <a:gd name="connsiteY6" fmla="*/ 25255 h 228498"/>
              <a:gd name="connsiteX7" fmla="*/ 142774 w 231611"/>
              <a:gd name="connsiteY7" fmla="*/ 18949 h 228498"/>
              <a:gd name="connsiteX8" fmla="*/ 155460 w 231611"/>
              <a:gd name="connsiteY8" fmla="*/ 14229 h 228498"/>
              <a:gd name="connsiteX9" fmla="*/ 169748 w 231611"/>
              <a:gd name="connsiteY9" fmla="*/ 9496 h 228498"/>
              <a:gd name="connsiteX10" fmla="*/ 184024 w 231611"/>
              <a:gd name="connsiteY10" fmla="*/ 6350 h 228498"/>
              <a:gd name="connsiteX11" fmla="*/ 195121 w 231611"/>
              <a:gd name="connsiteY11" fmla="*/ 6350 h 228498"/>
              <a:gd name="connsiteX12" fmla="*/ 206231 w 231611"/>
              <a:gd name="connsiteY12" fmla="*/ 7923 h 228498"/>
              <a:gd name="connsiteX13" fmla="*/ 214164 w 231611"/>
              <a:gd name="connsiteY13" fmla="*/ 12655 h 228498"/>
              <a:gd name="connsiteX14" fmla="*/ 220507 w 231611"/>
              <a:gd name="connsiteY14" fmla="*/ 20522 h 228498"/>
              <a:gd name="connsiteX15" fmla="*/ 223685 w 231611"/>
              <a:gd name="connsiteY15" fmla="*/ 31548 h 228498"/>
              <a:gd name="connsiteX16" fmla="*/ 225261 w 231611"/>
              <a:gd name="connsiteY16" fmla="*/ 44160 h 228498"/>
              <a:gd name="connsiteX17" fmla="*/ 225261 w 231611"/>
              <a:gd name="connsiteY17" fmla="*/ 89837 h 228498"/>
              <a:gd name="connsiteX18" fmla="*/ 225261 w 231611"/>
              <a:gd name="connsiteY18" fmla="*/ 137087 h 228498"/>
              <a:gd name="connsiteX19" fmla="*/ 185613 w 231611"/>
              <a:gd name="connsiteY19" fmla="*/ 152846 h 228498"/>
              <a:gd name="connsiteX20" fmla="*/ 145951 w 231611"/>
              <a:gd name="connsiteY20" fmla="*/ 167019 h 228498"/>
              <a:gd name="connsiteX21" fmla="*/ 145951 w 231611"/>
              <a:gd name="connsiteY21" fmla="*/ 127635 h 228498"/>
              <a:gd name="connsiteX22" fmla="*/ 145951 w 231611"/>
              <a:gd name="connsiteY22" fmla="*/ 88264 h 228498"/>
              <a:gd name="connsiteX23" fmla="*/ 144363 w 231611"/>
              <a:gd name="connsiteY23" fmla="*/ 77238 h 228498"/>
              <a:gd name="connsiteX24" fmla="*/ 141184 w 231611"/>
              <a:gd name="connsiteY24" fmla="*/ 72505 h 228498"/>
              <a:gd name="connsiteX25" fmla="*/ 138019 w 231611"/>
              <a:gd name="connsiteY25" fmla="*/ 70932 h 228498"/>
              <a:gd name="connsiteX26" fmla="*/ 130087 w 231611"/>
              <a:gd name="connsiteY26" fmla="*/ 69358 h 228498"/>
              <a:gd name="connsiteX27" fmla="*/ 117388 w 231611"/>
              <a:gd name="connsiteY27" fmla="*/ 72505 h 228498"/>
              <a:gd name="connsiteX28" fmla="*/ 104701 w 231611"/>
              <a:gd name="connsiteY28" fmla="*/ 80384 h 228498"/>
              <a:gd name="connsiteX29" fmla="*/ 95180 w 231611"/>
              <a:gd name="connsiteY29" fmla="*/ 89837 h 228498"/>
              <a:gd name="connsiteX30" fmla="*/ 88837 w 231611"/>
              <a:gd name="connsiteY30" fmla="*/ 104010 h 228498"/>
              <a:gd name="connsiteX31" fmla="*/ 85659 w 231611"/>
              <a:gd name="connsiteY31" fmla="*/ 111889 h 228498"/>
              <a:gd name="connsiteX32" fmla="*/ 85659 w 231611"/>
              <a:gd name="connsiteY32" fmla="*/ 121342 h 228498"/>
              <a:gd name="connsiteX33" fmla="*/ 85659 w 231611"/>
              <a:gd name="connsiteY33" fmla="*/ 155992 h 228498"/>
              <a:gd name="connsiteX34" fmla="*/ 85659 w 231611"/>
              <a:gd name="connsiteY34" fmla="*/ 190644 h 228498"/>
              <a:gd name="connsiteX35" fmla="*/ 45998 w 231611"/>
              <a:gd name="connsiteY35" fmla="*/ 206402 h 228498"/>
              <a:gd name="connsiteX36" fmla="*/ 6350 w 231611"/>
              <a:gd name="connsiteY36" fmla="*/ 222148 h 228498"/>
              <a:gd name="connsiteX37" fmla="*/ 6350 w 231611"/>
              <a:gd name="connsiteY37" fmla="*/ 149687 h 228498"/>
              <a:gd name="connsiteX38" fmla="*/ 6350 w 231611"/>
              <a:gd name="connsiteY38" fmla="*/ 77238 h 2284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Lst>
            <a:rect l="l" t="t" r="r" b="b"/>
            <a:pathLst>
              <a:path w="231611" h="228498">
                <a:moveTo>
                  <a:pt x="6350" y="77238"/>
                </a:moveTo>
                <a:lnTo>
                  <a:pt x="44422" y="61479"/>
                </a:lnTo>
                <a:lnTo>
                  <a:pt x="80905" y="47306"/>
                </a:lnTo>
                <a:lnTo>
                  <a:pt x="80905" y="70932"/>
                </a:lnTo>
                <a:lnTo>
                  <a:pt x="96769" y="52027"/>
                </a:lnTo>
                <a:lnTo>
                  <a:pt x="114223" y="37854"/>
                </a:lnTo>
                <a:lnTo>
                  <a:pt x="133252" y="25255"/>
                </a:lnTo>
                <a:lnTo>
                  <a:pt x="142774" y="18949"/>
                </a:lnTo>
                <a:lnTo>
                  <a:pt x="155460" y="14229"/>
                </a:lnTo>
                <a:lnTo>
                  <a:pt x="169748" y="9496"/>
                </a:lnTo>
                <a:lnTo>
                  <a:pt x="184024" y="6350"/>
                </a:lnTo>
                <a:lnTo>
                  <a:pt x="195121" y="6350"/>
                </a:lnTo>
                <a:lnTo>
                  <a:pt x="206231" y="7923"/>
                </a:lnTo>
                <a:lnTo>
                  <a:pt x="214164" y="12655"/>
                </a:lnTo>
                <a:lnTo>
                  <a:pt x="220507" y="20522"/>
                </a:lnTo>
                <a:lnTo>
                  <a:pt x="223685" y="31548"/>
                </a:lnTo>
                <a:lnTo>
                  <a:pt x="225261" y="44160"/>
                </a:lnTo>
                <a:lnTo>
                  <a:pt x="225261" y="89837"/>
                </a:lnTo>
                <a:lnTo>
                  <a:pt x="225261" y="137087"/>
                </a:lnTo>
                <a:lnTo>
                  <a:pt x="185613" y="152846"/>
                </a:lnTo>
                <a:lnTo>
                  <a:pt x="145951" y="167019"/>
                </a:lnTo>
                <a:lnTo>
                  <a:pt x="145951" y="127635"/>
                </a:lnTo>
                <a:lnTo>
                  <a:pt x="145951" y="88264"/>
                </a:lnTo>
                <a:lnTo>
                  <a:pt x="144363" y="77238"/>
                </a:lnTo>
                <a:lnTo>
                  <a:pt x="141184" y="72505"/>
                </a:lnTo>
                <a:lnTo>
                  <a:pt x="138019" y="70932"/>
                </a:lnTo>
                <a:lnTo>
                  <a:pt x="130087" y="69358"/>
                </a:lnTo>
                <a:lnTo>
                  <a:pt x="117388" y="72505"/>
                </a:lnTo>
                <a:lnTo>
                  <a:pt x="104701" y="80384"/>
                </a:lnTo>
                <a:lnTo>
                  <a:pt x="95180" y="89837"/>
                </a:lnTo>
                <a:lnTo>
                  <a:pt x="88837" y="104010"/>
                </a:lnTo>
                <a:lnTo>
                  <a:pt x="85659" y="111889"/>
                </a:lnTo>
                <a:lnTo>
                  <a:pt x="85659" y="121342"/>
                </a:lnTo>
                <a:lnTo>
                  <a:pt x="85659" y="155992"/>
                </a:lnTo>
                <a:lnTo>
                  <a:pt x="85659" y="190644"/>
                </a:lnTo>
                <a:lnTo>
                  <a:pt x="45998" y="206402"/>
                </a:lnTo>
                <a:lnTo>
                  <a:pt x="6350" y="222148"/>
                </a:lnTo>
                <a:lnTo>
                  <a:pt x="6350" y="149687"/>
                </a:lnTo>
                <a:lnTo>
                  <a:pt x="6350" y="7723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3092111" y="2574665"/>
            <a:ext cx="252255" cy="200140"/>
          </a:xfrm>
          <a:custGeom>
            <a:avLst/>
            <a:gdLst>
              <a:gd name="connsiteX0" fmla="*/ 245905 w 252255"/>
              <a:gd name="connsiteY0" fmla="*/ 66212 h 200140"/>
              <a:gd name="connsiteX1" fmla="*/ 166583 w 252255"/>
              <a:gd name="connsiteY1" fmla="*/ 97716 h 200140"/>
              <a:gd name="connsiteX2" fmla="*/ 87261 w 252255"/>
              <a:gd name="connsiteY2" fmla="*/ 129208 h 200140"/>
              <a:gd name="connsiteX3" fmla="*/ 90439 w 252255"/>
              <a:gd name="connsiteY3" fmla="*/ 138661 h 200140"/>
              <a:gd name="connsiteX4" fmla="*/ 96795 w 252255"/>
              <a:gd name="connsiteY4" fmla="*/ 144967 h 200140"/>
              <a:gd name="connsiteX5" fmla="*/ 109507 w 252255"/>
              <a:gd name="connsiteY5" fmla="*/ 146540 h 200140"/>
              <a:gd name="connsiteX6" fmla="*/ 117388 w 252255"/>
              <a:gd name="connsiteY6" fmla="*/ 146540 h 200140"/>
              <a:gd name="connsiteX7" fmla="*/ 126922 w 252255"/>
              <a:gd name="connsiteY7" fmla="*/ 143393 h 200140"/>
              <a:gd name="connsiteX8" fmla="*/ 137981 w 252255"/>
              <a:gd name="connsiteY8" fmla="*/ 137087 h 200140"/>
              <a:gd name="connsiteX9" fmla="*/ 149168 w 252255"/>
              <a:gd name="connsiteY9" fmla="*/ 129208 h 200140"/>
              <a:gd name="connsiteX10" fmla="*/ 157049 w 252255"/>
              <a:gd name="connsiteY10" fmla="*/ 122915 h 200140"/>
              <a:gd name="connsiteX11" fmla="*/ 163405 w 252255"/>
              <a:gd name="connsiteY11" fmla="*/ 115036 h 200140"/>
              <a:gd name="connsiteX12" fmla="*/ 201413 w 252255"/>
              <a:gd name="connsiteY12" fmla="*/ 102436 h 200140"/>
              <a:gd name="connsiteX13" fmla="*/ 241075 w 252255"/>
              <a:gd name="connsiteY13" fmla="*/ 89837 h 200140"/>
              <a:gd name="connsiteX14" fmla="*/ 220482 w 252255"/>
              <a:gd name="connsiteY14" fmla="*/ 116609 h 200140"/>
              <a:gd name="connsiteX15" fmla="*/ 198363 w 252255"/>
              <a:gd name="connsiteY15" fmla="*/ 138661 h 200140"/>
              <a:gd name="connsiteX16" fmla="*/ 183998 w 252255"/>
              <a:gd name="connsiteY16" fmla="*/ 148113 h 200140"/>
              <a:gd name="connsiteX17" fmla="*/ 166583 w 252255"/>
              <a:gd name="connsiteY17" fmla="*/ 157566 h 200140"/>
              <a:gd name="connsiteX18" fmla="*/ 147515 w 252255"/>
              <a:gd name="connsiteY18" fmla="*/ 167019 h 200140"/>
              <a:gd name="connsiteX19" fmla="*/ 125269 w 252255"/>
              <a:gd name="connsiteY19" fmla="*/ 176471 h 200140"/>
              <a:gd name="connsiteX20" fmla="*/ 106328 w 252255"/>
              <a:gd name="connsiteY20" fmla="*/ 184350 h 200140"/>
              <a:gd name="connsiteX21" fmla="*/ 88786 w 252255"/>
              <a:gd name="connsiteY21" fmla="*/ 189070 h 200140"/>
              <a:gd name="connsiteX22" fmla="*/ 72973 w 252255"/>
              <a:gd name="connsiteY22" fmla="*/ 192217 h 200140"/>
              <a:gd name="connsiteX23" fmla="*/ 60286 w 252255"/>
              <a:gd name="connsiteY23" fmla="*/ 193790 h 200140"/>
              <a:gd name="connsiteX24" fmla="*/ 39655 w 252255"/>
              <a:gd name="connsiteY24" fmla="*/ 190644 h 200140"/>
              <a:gd name="connsiteX25" fmla="*/ 30146 w 252255"/>
              <a:gd name="connsiteY25" fmla="*/ 187497 h 200140"/>
              <a:gd name="connsiteX26" fmla="*/ 22214 w 252255"/>
              <a:gd name="connsiteY26" fmla="*/ 182765 h 200140"/>
              <a:gd name="connsiteX27" fmla="*/ 15871 w 252255"/>
              <a:gd name="connsiteY27" fmla="*/ 176471 h 200140"/>
              <a:gd name="connsiteX28" fmla="*/ 9515 w 252255"/>
              <a:gd name="connsiteY28" fmla="*/ 167019 h 200140"/>
              <a:gd name="connsiteX29" fmla="*/ 7939 w 252255"/>
              <a:gd name="connsiteY29" fmla="*/ 157566 h 200140"/>
              <a:gd name="connsiteX30" fmla="*/ 6350 w 252255"/>
              <a:gd name="connsiteY30" fmla="*/ 146540 h 200140"/>
              <a:gd name="connsiteX31" fmla="*/ 7939 w 252255"/>
              <a:gd name="connsiteY31" fmla="*/ 130794 h 200140"/>
              <a:gd name="connsiteX32" fmla="*/ 14282 w 252255"/>
              <a:gd name="connsiteY32" fmla="*/ 113462 h 200140"/>
              <a:gd name="connsiteX33" fmla="*/ 23803 w 252255"/>
              <a:gd name="connsiteY33" fmla="*/ 96130 h 200140"/>
              <a:gd name="connsiteX34" fmla="*/ 38078 w 252255"/>
              <a:gd name="connsiteY34" fmla="*/ 78811 h 200140"/>
              <a:gd name="connsiteX35" fmla="*/ 55519 w 252255"/>
              <a:gd name="connsiteY35" fmla="*/ 63052 h 200140"/>
              <a:gd name="connsiteX36" fmla="*/ 74561 w 252255"/>
              <a:gd name="connsiteY36" fmla="*/ 48880 h 200140"/>
              <a:gd name="connsiteX37" fmla="*/ 96795 w 252255"/>
              <a:gd name="connsiteY37" fmla="*/ 36281 h 200140"/>
              <a:gd name="connsiteX38" fmla="*/ 122091 w 252255"/>
              <a:gd name="connsiteY38" fmla="*/ 25255 h 200140"/>
              <a:gd name="connsiteX39" fmla="*/ 144337 w 252255"/>
              <a:gd name="connsiteY39" fmla="*/ 17375 h 200140"/>
              <a:gd name="connsiteX40" fmla="*/ 163405 w 252255"/>
              <a:gd name="connsiteY40" fmla="*/ 11082 h 200140"/>
              <a:gd name="connsiteX41" fmla="*/ 179295 w 252255"/>
              <a:gd name="connsiteY41" fmla="*/ 7923 h 200140"/>
              <a:gd name="connsiteX42" fmla="*/ 193532 w 252255"/>
              <a:gd name="connsiteY42" fmla="*/ 6350 h 200140"/>
              <a:gd name="connsiteX43" fmla="*/ 204591 w 252255"/>
              <a:gd name="connsiteY43" fmla="*/ 6350 h 200140"/>
              <a:gd name="connsiteX44" fmla="*/ 215778 w 252255"/>
              <a:gd name="connsiteY44" fmla="*/ 9496 h 200140"/>
              <a:gd name="connsiteX45" fmla="*/ 225312 w 252255"/>
              <a:gd name="connsiteY45" fmla="*/ 12655 h 200140"/>
              <a:gd name="connsiteX46" fmla="*/ 231668 w 252255"/>
              <a:gd name="connsiteY46" fmla="*/ 18949 h 200140"/>
              <a:gd name="connsiteX47" fmla="*/ 237897 w 252255"/>
              <a:gd name="connsiteY47" fmla="*/ 26828 h 200140"/>
              <a:gd name="connsiteX48" fmla="*/ 242727 w 252255"/>
              <a:gd name="connsiteY48" fmla="*/ 34707 h 200140"/>
              <a:gd name="connsiteX49" fmla="*/ 244253 w 252255"/>
              <a:gd name="connsiteY49" fmla="*/ 47306 h 200140"/>
              <a:gd name="connsiteX50" fmla="*/ 245905 w 252255"/>
              <a:gd name="connsiteY50" fmla="*/ 59906 h 200140"/>
              <a:gd name="connsiteX51" fmla="*/ 245905 w 252255"/>
              <a:gd name="connsiteY51" fmla="*/ 63052 h 200140"/>
              <a:gd name="connsiteX52" fmla="*/ 245905 w 252255"/>
              <a:gd name="connsiteY52" fmla="*/ 66212 h 2001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52255" h="200140">
                <a:moveTo>
                  <a:pt x="245905" y="66212"/>
                </a:moveTo>
                <a:lnTo>
                  <a:pt x="166583" y="97716"/>
                </a:lnTo>
                <a:lnTo>
                  <a:pt x="87261" y="129208"/>
                </a:lnTo>
                <a:lnTo>
                  <a:pt x="90439" y="138661"/>
                </a:lnTo>
                <a:lnTo>
                  <a:pt x="96795" y="144967"/>
                </a:lnTo>
                <a:lnTo>
                  <a:pt x="109507" y="146540"/>
                </a:lnTo>
                <a:lnTo>
                  <a:pt x="117388" y="146540"/>
                </a:lnTo>
                <a:lnTo>
                  <a:pt x="126922" y="143393"/>
                </a:lnTo>
                <a:lnTo>
                  <a:pt x="137981" y="137087"/>
                </a:lnTo>
                <a:lnTo>
                  <a:pt x="149168" y="129208"/>
                </a:lnTo>
                <a:lnTo>
                  <a:pt x="157049" y="122915"/>
                </a:lnTo>
                <a:lnTo>
                  <a:pt x="163405" y="115036"/>
                </a:lnTo>
                <a:lnTo>
                  <a:pt x="201413" y="102436"/>
                </a:lnTo>
                <a:lnTo>
                  <a:pt x="241075" y="89837"/>
                </a:lnTo>
                <a:lnTo>
                  <a:pt x="220482" y="116609"/>
                </a:lnTo>
                <a:lnTo>
                  <a:pt x="198363" y="138661"/>
                </a:lnTo>
                <a:lnTo>
                  <a:pt x="183998" y="148113"/>
                </a:lnTo>
                <a:lnTo>
                  <a:pt x="166583" y="157566"/>
                </a:lnTo>
                <a:lnTo>
                  <a:pt x="147515" y="167019"/>
                </a:lnTo>
                <a:lnTo>
                  <a:pt x="125269" y="176471"/>
                </a:lnTo>
                <a:lnTo>
                  <a:pt x="106328" y="184350"/>
                </a:lnTo>
                <a:lnTo>
                  <a:pt x="88786" y="189070"/>
                </a:lnTo>
                <a:lnTo>
                  <a:pt x="72973" y="192217"/>
                </a:lnTo>
                <a:lnTo>
                  <a:pt x="60286" y="193790"/>
                </a:lnTo>
                <a:lnTo>
                  <a:pt x="39655" y="190644"/>
                </a:lnTo>
                <a:lnTo>
                  <a:pt x="30146" y="187497"/>
                </a:lnTo>
                <a:lnTo>
                  <a:pt x="22214" y="182765"/>
                </a:lnTo>
                <a:lnTo>
                  <a:pt x="15871" y="176471"/>
                </a:lnTo>
                <a:lnTo>
                  <a:pt x="9515" y="167019"/>
                </a:lnTo>
                <a:lnTo>
                  <a:pt x="7939" y="157566"/>
                </a:lnTo>
                <a:lnTo>
                  <a:pt x="6350" y="146540"/>
                </a:lnTo>
                <a:lnTo>
                  <a:pt x="7939" y="130794"/>
                </a:lnTo>
                <a:lnTo>
                  <a:pt x="14282" y="113462"/>
                </a:lnTo>
                <a:lnTo>
                  <a:pt x="23803" y="96130"/>
                </a:lnTo>
                <a:lnTo>
                  <a:pt x="38078" y="78811"/>
                </a:lnTo>
                <a:lnTo>
                  <a:pt x="55519" y="63052"/>
                </a:lnTo>
                <a:lnTo>
                  <a:pt x="74561" y="48880"/>
                </a:lnTo>
                <a:lnTo>
                  <a:pt x="96795" y="36281"/>
                </a:lnTo>
                <a:lnTo>
                  <a:pt x="122091" y="25255"/>
                </a:lnTo>
                <a:lnTo>
                  <a:pt x="144337" y="17375"/>
                </a:lnTo>
                <a:lnTo>
                  <a:pt x="163405" y="11082"/>
                </a:lnTo>
                <a:lnTo>
                  <a:pt x="179295" y="7923"/>
                </a:lnTo>
                <a:lnTo>
                  <a:pt x="193532" y="6350"/>
                </a:lnTo>
                <a:lnTo>
                  <a:pt x="204591" y="6350"/>
                </a:lnTo>
                <a:lnTo>
                  <a:pt x="215778" y="9496"/>
                </a:lnTo>
                <a:lnTo>
                  <a:pt x="225312" y="12655"/>
                </a:lnTo>
                <a:lnTo>
                  <a:pt x="231668" y="18949"/>
                </a:lnTo>
                <a:lnTo>
                  <a:pt x="237897" y="26828"/>
                </a:lnTo>
                <a:lnTo>
                  <a:pt x="242727" y="34707"/>
                </a:lnTo>
                <a:lnTo>
                  <a:pt x="244253" y="47306"/>
                </a:lnTo>
                <a:lnTo>
                  <a:pt x="245905" y="59906"/>
                </a:lnTo>
                <a:lnTo>
                  <a:pt x="245905" y="63052"/>
                </a:lnTo>
                <a:lnTo>
                  <a:pt x="245905" y="66212"/>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3173022" y="2620342"/>
            <a:ext cx="90370" cy="63109"/>
          </a:xfrm>
          <a:custGeom>
            <a:avLst/>
            <a:gdLst>
              <a:gd name="connsiteX0" fmla="*/ 84019 w 90370"/>
              <a:gd name="connsiteY0" fmla="*/ 25255 h 63109"/>
              <a:gd name="connsiteX1" fmla="*/ 79316 w 90370"/>
              <a:gd name="connsiteY1" fmla="*/ 14229 h 63109"/>
              <a:gd name="connsiteX2" fmla="*/ 76138 w 90370"/>
              <a:gd name="connsiteY2" fmla="*/ 9509 h 63109"/>
              <a:gd name="connsiteX3" fmla="*/ 71434 w 90370"/>
              <a:gd name="connsiteY3" fmla="*/ 7923 h 63109"/>
              <a:gd name="connsiteX4" fmla="*/ 66604 w 90370"/>
              <a:gd name="connsiteY4" fmla="*/ 6350 h 63109"/>
              <a:gd name="connsiteX5" fmla="*/ 60248 w 90370"/>
              <a:gd name="connsiteY5" fmla="*/ 6350 h 63109"/>
              <a:gd name="connsiteX6" fmla="*/ 46011 w 90370"/>
              <a:gd name="connsiteY6" fmla="*/ 11082 h 63109"/>
              <a:gd name="connsiteX7" fmla="*/ 28595 w 90370"/>
              <a:gd name="connsiteY7" fmla="*/ 20535 h 63109"/>
              <a:gd name="connsiteX8" fmla="*/ 22239 w 90370"/>
              <a:gd name="connsiteY8" fmla="*/ 26828 h 63109"/>
              <a:gd name="connsiteX9" fmla="*/ 15883 w 90370"/>
              <a:gd name="connsiteY9" fmla="*/ 33134 h 63109"/>
              <a:gd name="connsiteX10" fmla="*/ 9528 w 90370"/>
              <a:gd name="connsiteY10" fmla="*/ 44160 h 63109"/>
              <a:gd name="connsiteX11" fmla="*/ 6350 w 90370"/>
              <a:gd name="connsiteY11" fmla="*/ 56759 h 63109"/>
              <a:gd name="connsiteX12" fmla="*/ 46011 w 90370"/>
              <a:gd name="connsiteY12" fmla="*/ 41013 h 63109"/>
              <a:gd name="connsiteX13" fmla="*/ 84019 w 90370"/>
              <a:gd name="connsiteY13" fmla="*/ 25255 h 6310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90370" h="63109">
                <a:moveTo>
                  <a:pt x="84019" y="25255"/>
                </a:moveTo>
                <a:lnTo>
                  <a:pt x="79316" y="14229"/>
                </a:lnTo>
                <a:lnTo>
                  <a:pt x="76138" y="9509"/>
                </a:lnTo>
                <a:lnTo>
                  <a:pt x="71434" y="7923"/>
                </a:lnTo>
                <a:lnTo>
                  <a:pt x="66604" y="6350"/>
                </a:lnTo>
                <a:lnTo>
                  <a:pt x="60248" y="6350"/>
                </a:lnTo>
                <a:lnTo>
                  <a:pt x="46011" y="11082"/>
                </a:lnTo>
                <a:lnTo>
                  <a:pt x="28595" y="20535"/>
                </a:lnTo>
                <a:lnTo>
                  <a:pt x="22239" y="26828"/>
                </a:lnTo>
                <a:lnTo>
                  <a:pt x="15883" y="33134"/>
                </a:lnTo>
                <a:lnTo>
                  <a:pt x="9528" y="44160"/>
                </a:lnTo>
                <a:lnTo>
                  <a:pt x="6350" y="56759"/>
                </a:lnTo>
                <a:lnTo>
                  <a:pt x="46011" y="41013"/>
                </a:lnTo>
                <a:lnTo>
                  <a:pt x="84019" y="2525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3360262" y="2480209"/>
            <a:ext cx="218899" cy="190587"/>
          </a:xfrm>
          <a:custGeom>
            <a:avLst/>
            <a:gdLst>
              <a:gd name="connsiteX0" fmla="*/ 0 w 218899"/>
              <a:gd name="connsiteY0" fmla="*/ 170108 h 190587"/>
              <a:gd name="connsiteX1" fmla="*/ 39661 w 218899"/>
              <a:gd name="connsiteY1" fmla="*/ 152789 h 190587"/>
              <a:gd name="connsiteX2" fmla="*/ 77669 w 218899"/>
              <a:gd name="connsiteY2" fmla="*/ 135457 h 190587"/>
              <a:gd name="connsiteX3" fmla="*/ 84025 w 218899"/>
              <a:gd name="connsiteY3" fmla="*/ 141763 h 190587"/>
              <a:gd name="connsiteX4" fmla="*/ 91906 w 218899"/>
              <a:gd name="connsiteY4" fmla="*/ 143337 h 190587"/>
              <a:gd name="connsiteX5" fmla="*/ 96737 w 218899"/>
              <a:gd name="connsiteY5" fmla="*/ 143337 h 190587"/>
              <a:gd name="connsiteX6" fmla="*/ 101440 w 218899"/>
              <a:gd name="connsiteY6" fmla="*/ 143337 h 190587"/>
              <a:gd name="connsiteX7" fmla="*/ 114152 w 218899"/>
              <a:gd name="connsiteY7" fmla="*/ 138617 h 190587"/>
              <a:gd name="connsiteX8" fmla="*/ 128390 w 218899"/>
              <a:gd name="connsiteY8" fmla="*/ 132311 h 190587"/>
              <a:gd name="connsiteX9" fmla="*/ 139576 w 218899"/>
              <a:gd name="connsiteY9" fmla="*/ 124431 h 190587"/>
              <a:gd name="connsiteX10" fmla="*/ 144279 w 218899"/>
              <a:gd name="connsiteY10" fmla="*/ 118138 h 190587"/>
              <a:gd name="connsiteX11" fmla="*/ 145932 w 218899"/>
              <a:gd name="connsiteY11" fmla="*/ 113406 h 190587"/>
              <a:gd name="connsiteX12" fmla="*/ 144279 w 218899"/>
              <a:gd name="connsiteY12" fmla="*/ 108686 h 190587"/>
              <a:gd name="connsiteX13" fmla="*/ 137924 w 218899"/>
              <a:gd name="connsiteY13" fmla="*/ 107112 h 190587"/>
              <a:gd name="connsiteX14" fmla="*/ 133220 w 218899"/>
              <a:gd name="connsiteY14" fmla="*/ 107112 h 190587"/>
              <a:gd name="connsiteX15" fmla="*/ 125212 w 218899"/>
              <a:gd name="connsiteY15" fmla="*/ 108686 h 190587"/>
              <a:gd name="connsiteX16" fmla="*/ 115805 w 218899"/>
              <a:gd name="connsiteY16" fmla="*/ 111832 h 190587"/>
              <a:gd name="connsiteX17" fmla="*/ 103093 w 218899"/>
              <a:gd name="connsiteY17" fmla="*/ 114979 h 190587"/>
              <a:gd name="connsiteX18" fmla="*/ 84025 w 218899"/>
              <a:gd name="connsiteY18" fmla="*/ 119712 h 190587"/>
              <a:gd name="connsiteX19" fmla="*/ 68135 w 218899"/>
              <a:gd name="connsiteY19" fmla="*/ 122858 h 190587"/>
              <a:gd name="connsiteX20" fmla="*/ 55423 w 218899"/>
              <a:gd name="connsiteY20" fmla="*/ 126005 h 190587"/>
              <a:gd name="connsiteX21" fmla="*/ 46016 w 218899"/>
              <a:gd name="connsiteY21" fmla="*/ 127591 h 190587"/>
              <a:gd name="connsiteX22" fmla="*/ 31652 w 218899"/>
              <a:gd name="connsiteY22" fmla="*/ 127591 h 190587"/>
              <a:gd name="connsiteX23" fmla="*/ 18940 w 218899"/>
              <a:gd name="connsiteY23" fmla="*/ 122858 h 190587"/>
              <a:gd name="connsiteX24" fmla="*/ 11059 w 218899"/>
              <a:gd name="connsiteY24" fmla="*/ 116565 h 190587"/>
              <a:gd name="connsiteX25" fmla="*/ 9406 w 218899"/>
              <a:gd name="connsiteY25" fmla="*/ 110259 h 190587"/>
              <a:gd name="connsiteX26" fmla="*/ 7881 w 218899"/>
              <a:gd name="connsiteY26" fmla="*/ 103953 h 190587"/>
              <a:gd name="connsiteX27" fmla="*/ 9406 w 218899"/>
              <a:gd name="connsiteY27" fmla="*/ 97660 h 190587"/>
              <a:gd name="connsiteX28" fmla="*/ 11059 w 218899"/>
              <a:gd name="connsiteY28" fmla="*/ 89780 h 190587"/>
              <a:gd name="connsiteX29" fmla="*/ 20593 w 218899"/>
              <a:gd name="connsiteY29" fmla="*/ 75608 h 190587"/>
              <a:gd name="connsiteX30" fmla="*/ 34830 w 218899"/>
              <a:gd name="connsiteY30" fmla="*/ 59849 h 190587"/>
              <a:gd name="connsiteX31" fmla="*/ 52245 w 218899"/>
              <a:gd name="connsiteY31" fmla="*/ 45677 h 190587"/>
              <a:gd name="connsiteX32" fmla="*/ 63432 w 218899"/>
              <a:gd name="connsiteY32" fmla="*/ 39371 h 190587"/>
              <a:gd name="connsiteX33" fmla="*/ 77669 w 218899"/>
              <a:gd name="connsiteY33" fmla="*/ 33077 h 190587"/>
              <a:gd name="connsiteX34" fmla="*/ 107796 w 218899"/>
              <a:gd name="connsiteY34" fmla="*/ 18892 h 190587"/>
              <a:gd name="connsiteX35" fmla="*/ 125212 w 218899"/>
              <a:gd name="connsiteY35" fmla="*/ 12599 h 190587"/>
              <a:gd name="connsiteX36" fmla="*/ 141101 w 218899"/>
              <a:gd name="connsiteY36" fmla="*/ 7866 h 190587"/>
              <a:gd name="connsiteX37" fmla="*/ 152288 w 218899"/>
              <a:gd name="connsiteY37" fmla="*/ 3146 h 190587"/>
              <a:gd name="connsiteX38" fmla="*/ 163347 w 218899"/>
              <a:gd name="connsiteY38" fmla="*/ 1573 h 190587"/>
              <a:gd name="connsiteX39" fmla="*/ 179237 w 218899"/>
              <a:gd name="connsiteY39" fmla="*/ 0 h 190587"/>
              <a:gd name="connsiteX40" fmla="*/ 191949 w 218899"/>
              <a:gd name="connsiteY40" fmla="*/ 3146 h 190587"/>
              <a:gd name="connsiteX41" fmla="*/ 198305 w 218899"/>
              <a:gd name="connsiteY41" fmla="*/ 4720 h 190587"/>
              <a:gd name="connsiteX42" fmla="*/ 203008 w 218899"/>
              <a:gd name="connsiteY42" fmla="*/ 7866 h 190587"/>
              <a:gd name="connsiteX43" fmla="*/ 210890 w 218899"/>
              <a:gd name="connsiteY43" fmla="*/ 17319 h 190587"/>
              <a:gd name="connsiteX44" fmla="*/ 174407 w 218899"/>
              <a:gd name="connsiteY44" fmla="*/ 34651 h 190587"/>
              <a:gd name="connsiteX45" fmla="*/ 136398 w 218899"/>
              <a:gd name="connsiteY45" fmla="*/ 51983 h 190587"/>
              <a:gd name="connsiteX46" fmla="*/ 133220 w 218899"/>
              <a:gd name="connsiteY46" fmla="*/ 48823 h 190587"/>
              <a:gd name="connsiteX47" fmla="*/ 126864 w 218899"/>
              <a:gd name="connsiteY47" fmla="*/ 45677 h 190587"/>
              <a:gd name="connsiteX48" fmla="*/ 115805 w 218899"/>
              <a:gd name="connsiteY48" fmla="*/ 47250 h 190587"/>
              <a:gd name="connsiteX49" fmla="*/ 104618 w 218899"/>
              <a:gd name="connsiteY49" fmla="*/ 50397 h 190587"/>
              <a:gd name="connsiteX50" fmla="*/ 93559 w 218899"/>
              <a:gd name="connsiteY50" fmla="*/ 56702 h 190587"/>
              <a:gd name="connsiteX51" fmla="*/ 85678 w 218899"/>
              <a:gd name="connsiteY51" fmla="*/ 61422 h 190587"/>
              <a:gd name="connsiteX52" fmla="*/ 80847 w 218899"/>
              <a:gd name="connsiteY52" fmla="*/ 67729 h 190587"/>
              <a:gd name="connsiteX53" fmla="*/ 79322 w 218899"/>
              <a:gd name="connsiteY53" fmla="*/ 72448 h 190587"/>
              <a:gd name="connsiteX54" fmla="*/ 80847 w 218899"/>
              <a:gd name="connsiteY54" fmla="*/ 75608 h 190587"/>
              <a:gd name="connsiteX55" fmla="*/ 84025 w 218899"/>
              <a:gd name="connsiteY55" fmla="*/ 77181 h 190587"/>
              <a:gd name="connsiteX56" fmla="*/ 87203 w 218899"/>
              <a:gd name="connsiteY56" fmla="*/ 77181 h 190587"/>
              <a:gd name="connsiteX57" fmla="*/ 91906 w 218899"/>
              <a:gd name="connsiteY57" fmla="*/ 77181 h 190587"/>
              <a:gd name="connsiteX58" fmla="*/ 99915 w 218899"/>
              <a:gd name="connsiteY58" fmla="*/ 75608 h 190587"/>
              <a:gd name="connsiteX59" fmla="*/ 109449 w 218899"/>
              <a:gd name="connsiteY59" fmla="*/ 72448 h 190587"/>
              <a:gd name="connsiteX60" fmla="*/ 120508 w 218899"/>
              <a:gd name="connsiteY60" fmla="*/ 69302 h 190587"/>
              <a:gd name="connsiteX61" fmla="*/ 137924 w 218899"/>
              <a:gd name="connsiteY61" fmla="*/ 63008 h 190587"/>
              <a:gd name="connsiteX62" fmla="*/ 155466 w 218899"/>
              <a:gd name="connsiteY62" fmla="*/ 58276 h 190587"/>
              <a:gd name="connsiteX63" fmla="*/ 168050 w 218899"/>
              <a:gd name="connsiteY63" fmla="*/ 56702 h 190587"/>
              <a:gd name="connsiteX64" fmla="*/ 179237 w 218899"/>
              <a:gd name="connsiteY64" fmla="*/ 55129 h 190587"/>
              <a:gd name="connsiteX65" fmla="*/ 196653 w 218899"/>
              <a:gd name="connsiteY65" fmla="*/ 55129 h 190587"/>
              <a:gd name="connsiteX66" fmla="*/ 207712 w 218899"/>
              <a:gd name="connsiteY66" fmla="*/ 58276 h 190587"/>
              <a:gd name="connsiteX67" fmla="*/ 212542 w 218899"/>
              <a:gd name="connsiteY67" fmla="*/ 61422 h 190587"/>
              <a:gd name="connsiteX68" fmla="*/ 215720 w 218899"/>
              <a:gd name="connsiteY68" fmla="*/ 66155 h 190587"/>
              <a:gd name="connsiteX69" fmla="*/ 218898 w 218899"/>
              <a:gd name="connsiteY69" fmla="*/ 77181 h 190587"/>
              <a:gd name="connsiteX70" fmla="*/ 215720 w 218899"/>
              <a:gd name="connsiteY70" fmla="*/ 91354 h 190587"/>
              <a:gd name="connsiteX71" fmla="*/ 212542 w 218899"/>
              <a:gd name="connsiteY71" fmla="*/ 99233 h 190587"/>
              <a:gd name="connsiteX72" fmla="*/ 207712 w 218899"/>
              <a:gd name="connsiteY72" fmla="*/ 107112 h 190587"/>
              <a:gd name="connsiteX73" fmla="*/ 201483 w 218899"/>
              <a:gd name="connsiteY73" fmla="*/ 114979 h 190587"/>
              <a:gd name="connsiteX74" fmla="*/ 193475 w 218899"/>
              <a:gd name="connsiteY74" fmla="*/ 122858 h 190587"/>
              <a:gd name="connsiteX75" fmla="*/ 174407 w 218899"/>
              <a:gd name="connsiteY75" fmla="*/ 138617 h 190587"/>
              <a:gd name="connsiteX76" fmla="*/ 161822 w 218899"/>
              <a:gd name="connsiteY76" fmla="*/ 146483 h 190587"/>
              <a:gd name="connsiteX77" fmla="*/ 147458 w 218899"/>
              <a:gd name="connsiteY77" fmla="*/ 155936 h 190587"/>
              <a:gd name="connsiteX78" fmla="*/ 130042 w 218899"/>
              <a:gd name="connsiteY78" fmla="*/ 163815 h 190587"/>
              <a:gd name="connsiteX79" fmla="*/ 110974 w 218899"/>
              <a:gd name="connsiteY79" fmla="*/ 171694 h 190587"/>
              <a:gd name="connsiteX80" fmla="*/ 84025 w 218899"/>
              <a:gd name="connsiteY80" fmla="*/ 181147 h 190587"/>
              <a:gd name="connsiteX81" fmla="*/ 61779 w 218899"/>
              <a:gd name="connsiteY81" fmla="*/ 187440 h 190587"/>
              <a:gd name="connsiteX82" fmla="*/ 44364 w 218899"/>
              <a:gd name="connsiteY82" fmla="*/ 190587 h 190587"/>
              <a:gd name="connsiteX83" fmla="*/ 30127 w 218899"/>
              <a:gd name="connsiteY83" fmla="*/ 190587 h 190587"/>
              <a:gd name="connsiteX84" fmla="*/ 18940 w 218899"/>
              <a:gd name="connsiteY84" fmla="*/ 189014 h 190587"/>
              <a:gd name="connsiteX85" fmla="*/ 11059 w 218899"/>
              <a:gd name="connsiteY85" fmla="*/ 184294 h 190587"/>
              <a:gd name="connsiteX86" fmla="*/ 3177 w 218899"/>
              <a:gd name="connsiteY86" fmla="*/ 177988 h 190587"/>
              <a:gd name="connsiteX87" fmla="*/ 0 w 218899"/>
              <a:gd name="connsiteY87" fmla="*/ 170108 h 1905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Lst>
            <a:rect l="l" t="t" r="r" b="b"/>
            <a:pathLst>
              <a:path w="218899" h="190587">
                <a:moveTo>
                  <a:pt x="0" y="170108"/>
                </a:moveTo>
                <a:lnTo>
                  <a:pt x="39661" y="152789"/>
                </a:lnTo>
                <a:lnTo>
                  <a:pt x="77669" y="135457"/>
                </a:lnTo>
                <a:lnTo>
                  <a:pt x="84025" y="141763"/>
                </a:lnTo>
                <a:lnTo>
                  <a:pt x="91906" y="143337"/>
                </a:lnTo>
                <a:lnTo>
                  <a:pt x="96737" y="143337"/>
                </a:lnTo>
                <a:lnTo>
                  <a:pt x="101440" y="143337"/>
                </a:lnTo>
                <a:lnTo>
                  <a:pt x="114152" y="138617"/>
                </a:lnTo>
                <a:lnTo>
                  <a:pt x="128390" y="132311"/>
                </a:lnTo>
                <a:lnTo>
                  <a:pt x="139576" y="124431"/>
                </a:lnTo>
                <a:lnTo>
                  <a:pt x="144279" y="118138"/>
                </a:lnTo>
                <a:lnTo>
                  <a:pt x="145932" y="113406"/>
                </a:lnTo>
                <a:lnTo>
                  <a:pt x="144279" y="108686"/>
                </a:lnTo>
                <a:lnTo>
                  <a:pt x="137924" y="107112"/>
                </a:lnTo>
                <a:lnTo>
                  <a:pt x="133220" y="107112"/>
                </a:lnTo>
                <a:lnTo>
                  <a:pt x="125212" y="108686"/>
                </a:lnTo>
                <a:lnTo>
                  <a:pt x="115805" y="111832"/>
                </a:lnTo>
                <a:lnTo>
                  <a:pt x="103093" y="114979"/>
                </a:lnTo>
                <a:lnTo>
                  <a:pt x="84025" y="119712"/>
                </a:lnTo>
                <a:lnTo>
                  <a:pt x="68135" y="122858"/>
                </a:lnTo>
                <a:lnTo>
                  <a:pt x="55423" y="126005"/>
                </a:lnTo>
                <a:lnTo>
                  <a:pt x="46016" y="127591"/>
                </a:lnTo>
                <a:lnTo>
                  <a:pt x="31652" y="127591"/>
                </a:lnTo>
                <a:lnTo>
                  <a:pt x="18940" y="122858"/>
                </a:lnTo>
                <a:lnTo>
                  <a:pt x="11059" y="116565"/>
                </a:lnTo>
                <a:lnTo>
                  <a:pt x="9406" y="110259"/>
                </a:lnTo>
                <a:lnTo>
                  <a:pt x="7881" y="103953"/>
                </a:lnTo>
                <a:lnTo>
                  <a:pt x="9406" y="97660"/>
                </a:lnTo>
                <a:lnTo>
                  <a:pt x="11059" y="89780"/>
                </a:lnTo>
                <a:lnTo>
                  <a:pt x="20593" y="75608"/>
                </a:lnTo>
                <a:lnTo>
                  <a:pt x="34830" y="59849"/>
                </a:lnTo>
                <a:lnTo>
                  <a:pt x="52245" y="45677"/>
                </a:lnTo>
                <a:lnTo>
                  <a:pt x="63432" y="39371"/>
                </a:lnTo>
                <a:lnTo>
                  <a:pt x="77669" y="33077"/>
                </a:lnTo>
                <a:lnTo>
                  <a:pt x="107796" y="18892"/>
                </a:lnTo>
                <a:lnTo>
                  <a:pt x="125212" y="12599"/>
                </a:lnTo>
                <a:lnTo>
                  <a:pt x="141101" y="7866"/>
                </a:lnTo>
                <a:lnTo>
                  <a:pt x="152288" y="3146"/>
                </a:lnTo>
                <a:lnTo>
                  <a:pt x="163347" y="1573"/>
                </a:lnTo>
                <a:lnTo>
                  <a:pt x="179237" y="0"/>
                </a:lnTo>
                <a:lnTo>
                  <a:pt x="191949" y="3146"/>
                </a:lnTo>
                <a:lnTo>
                  <a:pt x="198305" y="4720"/>
                </a:lnTo>
                <a:lnTo>
                  <a:pt x="203008" y="7866"/>
                </a:lnTo>
                <a:lnTo>
                  <a:pt x="210890" y="17319"/>
                </a:lnTo>
                <a:lnTo>
                  <a:pt x="174407" y="34651"/>
                </a:lnTo>
                <a:lnTo>
                  <a:pt x="136398" y="51983"/>
                </a:lnTo>
                <a:lnTo>
                  <a:pt x="133220" y="48823"/>
                </a:lnTo>
                <a:lnTo>
                  <a:pt x="126864" y="45677"/>
                </a:lnTo>
                <a:lnTo>
                  <a:pt x="115805" y="47250"/>
                </a:lnTo>
                <a:lnTo>
                  <a:pt x="104618" y="50397"/>
                </a:lnTo>
                <a:lnTo>
                  <a:pt x="93559" y="56702"/>
                </a:lnTo>
                <a:lnTo>
                  <a:pt x="85678" y="61422"/>
                </a:lnTo>
                <a:lnTo>
                  <a:pt x="80847" y="67729"/>
                </a:lnTo>
                <a:lnTo>
                  <a:pt x="79322" y="72448"/>
                </a:lnTo>
                <a:lnTo>
                  <a:pt x="80847" y="75608"/>
                </a:lnTo>
                <a:lnTo>
                  <a:pt x="84025" y="77181"/>
                </a:lnTo>
                <a:lnTo>
                  <a:pt x="87203" y="77181"/>
                </a:lnTo>
                <a:lnTo>
                  <a:pt x="91906" y="77181"/>
                </a:lnTo>
                <a:lnTo>
                  <a:pt x="99915" y="75608"/>
                </a:lnTo>
                <a:lnTo>
                  <a:pt x="109449" y="72448"/>
                </a:lnTo>
                <a:lnTo>
                  <a:pt x="120508" y="69302"/>
                </a:lnTo>
                <a:lnTo>
                  <a:pt x="137924" y="63008"/>
                </a:lnTo>
                <a:lnTo>
                  <a:pt x="155466" y="58276"/>
                </a:lnTo>
                <a:lnTo>
                  <a:pt x="168050" y="56702"/>
                </a:lnTo>
                <a:lnTo>
                  <a:pt x="179237" y="55129"/>
                </a:lnTo>
                <a:lnTo>
                  <a:pt x="196653" y="55129"/>
                </a:lnTo>
                <a:lnTo>
                  <a:pt x="207712" y="58276"/>
                </a:lnTo>
                <a:lnTo>
                  <a:pt x="212542" y="61422"/>
                </a:lnTo>
                <a:lnTo>
                  <a:pt x="215720" y="66155"/>
                </a:lnTo>
                <a:lnTo>
                  <a:pt x="218898" y="77181"/>
                </a:lnTo>
                <a:lnTo>
                  <a:pt x="215720" y="91354"/>
                </a:lnTo>
                <a:lnTo>
                  <a:pt x="212542" y="99233"/>
                </a:lnTo>
                <a:lnTo>
                  <a:pt x="207712" y="107112"/>
                </a:lnTo>
                <a:lnTo>
                  <a:pt x="201483" y="114979"/>
                </a:lnTo>
                <a:lnTo>
                  <a:pt x="193475" y="122858"/>
                </a:lnTo>
                <a:lnTo>
                  <a:pt x="174407" y="138617"/>
                </a:lnTo>
                <a:lnTo>
                  <a:pt x="161822" y="146483"/>
                </a:lnTo>
                <a:lnTo>
                  <a:pt x="147458" y="155936"/>
                </a:lnTo>
                <a:lnTo>
                  <a:pt x="130042" y="163815"/>
                </a:lnTo>
                <a:lnTo>
                  <a:pt x="110974" y="171694"/>
                </a:lnTo>
                <a:lnTo>
                  <a:pt x="84025" y="181147"/>
                </a:lnTo>
                <a:lnTo>
                  <a:pt x="61779" y="187440"/>
                </a:lnTo>
                <a:lnTo>
                  <a:pt x="44364" y="190587"/>
                </a:lnTo>
                <a:lnTo>
                  <a:pt x="30127" y="190587"/>
                </a:lnTo>
                <a:lnTo>
                  <a:pt x="18940" y="189014"/>
                </a:lnTo>
                <a:lnTo>
                  <a:pt x="11059" y="184294"/>
                </a:lnTo>
                <a:lnTo>
                  <a:pt x="3177" y="177988"/>
                </a:lnTo>
                <a:lnTo>
                  <a:pt x="0" y="1701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353912" y="2473859"/>
            <a:ext cx="231599" cy="203287"/>
          </a:xfrm>
          <a:custGeom>
            <a:avLst/>
            <a:gdLst>
              <a:gd name="connsiteX0" fmla="*/ 6350 w 231599"/>
              <a:gd name="connsiteY0" fmla="*/ 176458 h 203287"/>
              <a:gd name="connsiteX1" fmla="*/ 46011 w 231599"/>
              <a:gd name="connsiteY1" fmla="*/ 159139 h 203287"/>
              <a:gd name="connsiteX2" fmla="*/ 84019 w 231599"/>
              <a:gd name="connsiteY2" fmla="*/ 141807 h 203287"/>
              <a:gd name="connsiteX3" fmla="*/ 90375 w 231599"/>
              <a:gd name="connsiteY3" fmla="*/ 148113 h 203287"/>
              <a:gd name="connsiteX4" fmla="*/ 98256 w 231599"/>
              <a:gd name="connsiteY4" fmla="*/ 149687 h 203287"/>
              <a:gd name="connsiteX5" fmla="*/ 103087 w 231599"/>
              <a:gd name="connsiteY5" fmla="*/ 149687 h 203287"/>
              <a:gd name="connsiteX6" fmla="*/ 107790 w 231599"/>
              <a:gd name="connsiteY6" fmla="*/ 149687 h 203287"/>
              <a:gd name="connsiteX7" fmla="*/ 120502 w 231599"/>
              <a:gd name="connsiteY7" fmla="*/ 144967 h 203287"/>
              <a:gd name="connsiteX8" fmla="*/ 134740 w 231599"/>
              <a:gd name="connsiteY8" fmla="*/ 138661 h 203287"/>
              <a:gd name="connsiteX9" fmla="*/ 145926 w 231599"/>
              <a:gd name="connsiteY9" fmla="*/ 130781 h 203287"/>
              <a:gd name="connsiteX10" fmla="*/ 150629 w 231599"/>
              <a:gd name="connsiteY10" fmla="*/ 124488 h 203287"/>
              <a:gd name="connsiteX11" fmla="*/ 152282 w 231599"/>
              <a:gd name="connsiteY11" fmla="*/ 119756 h 203287"/>
              <a:gd name="connsiteX12" fmla="*/ 150629 w 231599"/>
              <a:gd name="connsiteY12" fmla="*/ 115036 h 203287"/>
              <a:gd name="connsiteX13" fmla="*/ 144274 w 231599"/>
              <a:gd name="connsiteY13" fmla="*/ 113462 h 203287"/>
              <a:gd name="connsiteX14" fmla="*/ 139570 w 231599"/>
              <a:gd name="connsiteY14" fmla="*/ 113462 h 203287"/>
              <a:gd name="connsiteX15" fmla="*/ 131562 w 231599"/>
              <a:gd name="connsiteY15" fmla="*/ 115036 h 203287"/>
              <a:gd name="connsiteX16" fmla="*/ 122155 w 231599"/>
              <a:gd name="connsiteY16" fmla="*/ 118182 h 203287"/>
              <a:gd name="connsiteX17" fmla="*/ 109443 w 231599"/>
              <a:gd name="connsiteY17" fmla="*/ 121329 h 203287"/>
              <a:gd name="connsiteX18" fmla="*/ 90375 w 231599"/>
              <a:gd name="connsiteY18" fmla="*/ 126062 h 203287"/>
              <a:gd name="connsiteX19" fmla="*/ 74485 w 231599"/>
              <a:gd name="connsiteY19" fmla="*/ 129208 h 203287"/>
              <a:gd name="connsiteX20" fmla="*/ 61773 w 231599"/>
              <a:gd name="connsiteY20" fmla="*/ 132355 h 203287"/>
              <a:gd name="connsiteX21" fmla="*/ 52366 w 231599"/>
              <a:gd name="connsiteY21" fmla="*/ 133941 h 203287"/>
              <a:gd name="connsiteX22" fmla="*/ 38002 w 231599"/>
              <a:gd name="connsiteY22" fmla="*/ 133941 h 203287"/>
              <a:gd name="connsiteX23" fmla="*/ 25290 w 231599"/>
              <a:gd name="connsiteY23" fmla="*/ 129208 h 203287"/>
              <a:gd name="connsiteX24" fmla="*/ 17409 w 231599"/>
              <a:gd name="connsiteY24" fmla="*/ 122915 h 203287"/>
              <a:gd name="connsiteX25" fmla="*/ 15756 w 231599"/>
              <a:gd name="connsiteY25" fmla="*/ 116609 h 203287"/>
              <a:gd name="connsiteX26" fmla="*/ 14231 w 231599"/>
              <a:gd name="connsiteY26" fmla="*/ 110303 h 203287"/>
              <a:gd name="connsiteX27" fmla="*/ 15756 w 231599"/>
              <a:gd name="connsiteY27" fmla="*/ 104010 h 203287"/>
              <a:gd name="connsiteX28" fmla="*/ 17409 w 231599"/>
              <a:gd name="connsiteY28" fmla="*/ 96130 h 203287"/>
              <a:gd name="connsiteX29" fmla="*/ 26943 w 231599"/>
              <a:gd name="connsiteY29" fmla="*/ 81958 h 203287"/>
              <a:gd name="connsiteX30" fmla="*/ 41180 w 231599"/>
              <a:gd name="connsiteY30" fmla="*/ 66199 h 203287"/>
              <a:gd name="connsiteX31" fmla="*/ 58595 w 231599"/>
              <a:gd name="connsiteY31" fmla="*/ 52027 h 203287"/>
              <a:gd name="connsiteX32" fmla="*/ 69782 w 231599"/>
              <a:gd name="connsiteY32" fmla="*/ 45721 h 203287"/>
              <a:gd name="connsiteX33" fmla="*/ 84019 w 231599"/>
              <a:gd name="connsiteY33" fmla="*/ 39427 h 203287"/>
              <a:gd name="connsiteX34" fmla="*/ 114146 w 231599"/>
              <a:gd name="connsiteY34" fmla="*/ 25242 h 203287"/>
              <a:gd name="connsiteX35" fmla="*/ 131562 w 231599"/>
              <a:gd name="connsiteY35" fmla="*/ 18949 h 203287"/>
              <a:gd name="connsiteX36" fmla="*/ 147451 w 231599"/>
              <a:gd name="connsiteY36" fmla="*/ 14216 h 203287"/>
              <a:gd name="connsiteX37" fmla="*/ 158638 w 231599"/>
              <a:gd name="connsiteY37" fmla="*/ 9496 h 203287"/>
              <a:gd name="connsiteX38" fmla="*/ 169697 w 231599"/>
              <a:gd name="connsiteY38" fmla="*/ 7923 h 203287"/>
              <a:gd name="connsiteX39" fmla="*/ 185587 w 231599"/>
              <a:gd name="connsiteY39" fmla="*/ 6350 h 203287"/>
              <a:gd name="connsiteX40" fmla="*/ 198299 w 231599"/>
              <a:gd name="connsiteY40" fmla="*/ 9496 h 203287"/>
              <a:gd name="connsiteX41" fmla="*/ 204655 w 231599"/>
              <a:gd name="connsiteY41" fmla="*/ 11070 h 203287"/>
              <a:gd name="connsiteX42" fmla="*/ 209358 w 231599"/>
              <a:gd name="connsiteY42" fmla="*/ 14216 h 203287"/>
              <a:gd name="connsiteX43" fmla="*/ 217240 w 231599"/>
              <a:gd name="connsiteY43" fmla="*/ 23669 h 203287"/>
              <a:gd name="connsiteX44" fmla="*/ 180757 w 231599"/>
              <a:gd name="connsiteY44" fmla="*/ 41001 h 203287"/>
              <a:gd name="connsiteX45" fmla="*/ 142748 w 231599"/>
              <a:gd name="connsiteY45" fmla="*/ 58333 h 203287"/>
              <a:gd name="connsiteX46" fmla="*/ 139570 w 231599"/>
              <a:gd name="connsiteY46" fmla="*/ 55173 h 203287"/>
              <a:gd name="connsiteX47" fmla="*/ 133214 w 231599"/>
              <a:gd name="connsiteY47" fmla="*/ 52027 h 203287"/>
              <a:gd name="connsiteX48" fmla="*/ 122155 w 231599"/>
              <a:gd name="connsiteY48" fmla="*/ 53600 h 203287"/>
              <a:gd name="connsiteX49" fmla="*/ 110968 w 231599"/>
              <a:gd name="connsiteY49" fmla="*/ 56747 h 203287"/>
              <a:gd name="connsiteX50" fmla="*/ 99909 w 231599"/>
              <a:gd name="connsiteY50" fmla="*/ 63052 h 203287"/>
              <a:gd name="connsiteX51" fmla="*/ 92028 w 231599"/>
              <a:gd name="connsiteY51" fmla="*/ 67772 h 203287"/>
              <a:gd name="connsiteX52" fmla="*/ 87197 w 231599"/>
              <a:gd name="connsiteY52" fmla="*/ 74079 h 203287"/>
              <a:gd name="connsiteX53" fmla="*/ 85672 w 231599"/>
              <a:gd name="connsiteY53" fmla="*/ 78798 h 203287"/>
              <a:gd name="connsiteX54" fmla="*/ 87197 w 231599"/>
              <a:gd name="connsiteY54" fmla="*/ 81958 h 203287"/>
              <a:gd name="connsiteX55" fmla="*/ 90375 w 231599"/>
              <a:gd name="connsiteY55" fmla="*/ 83531 h 203287"/>
              <a:gd name="connsiteX56" fmla="*/ 93553 w 231599"/>
              <a:gd name="connsiteY56" fmla="*/ 83531 h 203287"/>
              <a:gd name="connsiteX57" fmla="*/ 98256 w 231599"/>
              <a:gd name="connsiteY57" fmla="*/ 83531 h 203287"/>
              <a:gd name="connsiteX58" fmla="*/ 106265 w 231599"/>
              <a:gd name="connsiteY58" fmla="*/ 81958 h 203287"/>
              <a:gd name="connsiteX59" fmla="*/ 115799 w 231599"/>
              <a:gd name="connsiteY59" fmla="*/ 78798 h 203287"/>
              <a:gd name="connsiteX60" fmla="*/ 126858 w 231599"/>
              <a:gd name="connsiteY60" fmla="*/ 75652 h 203287"/>
              <a:gd name="connsiteX61" fmla="*/ 144274 w 231599"/>
              <a:gd name="connsiteY61" fmla="*/ 69358 h 203287"/>
              <a:gd name="connsiteX62" fmla="*/ 161816 w 231599"/>
              <a:gd name="connsiteY62" fmla="*/ 64626 h 203287"/>
              <a:gd name="connsiteX63" fmla="*/ 174400 w 231599"/>
              <a:gd name="connsiteY63" fmla="*/ 63052 h 203287"/>
              <a:gd name="connsiteX64" fmla="*/ 185587 w 231599"/>
              <a:gd name="connsiteY64" fmla="*/ 61479 h 203287"/>
              <a:gd name="connsiteX65" fmla="*/ 203003 w 231599"/>
              <a:gd name="connsiteY65" fmla="*/ 61479 h 203287"/>
              <a:gd name="connsiteX66" fmla="*/ 214062 w 231599"/>
              <a:gd name="connsiteY66" fmla="*/ 64626 h 203287"/>
              <a:gd name="connsiteX67" fmla="*/ 218892 w 231599"/>
              <a:gd name="connsiteY67" fmla="*/ 67772 h 203287"/>
              <a:gd name="connsiteX68" fmla="*/ 222070 w 231599"/>
              <a:gd name="connsiteY68" fmla="*/ 72505 h 203287"/>
              <a:gd name="connsiteX69" fmla="*/ 225248 w 231599"/>
              <a:gd name="connsiteY69" fmla="*/ 83531 h 203287"/>
              <a:gd name="connsiteX70" fmla="*/ 222070 w 231599"/>
              <a:gd name="connsiteY70" fmla="*/ 97704 h 203287"/>
              <a:gd name="connsiteX71" fmla="*/ 218892 w 231599"/>
              <a:gd name="connsiteY71" fmla="*/ 105583 h 203287"/>
              <a:gd name="connsiteX72" fmla="*/ 214062 w 231599"/>
              <a:gd name="connsiteY72" fmla="*/ 113462 h 203287"/>
              <a:gd name="connsiteX73" fmla="*/ 207833 w 231599"/>
              <a:gd name="connsiteY73" fmla="*/ 121329 h 203287"/>
              <a:gd name="connsiteX74" fmla="*/ 199825 w 231599"/>
              <a:gd name="connsiteY74" fmla="*/ 129208 h 203287"/>
              <a:gd name="connsiteX75" fmla="*/ 180757 w 231599"/>
              <a:gd name="connsiteY75" fmla="*/ 144967 h 203287"/>
              <a:gd name="connsiteX76" fmla="*/ 168172 w 231599"/>
              <a:gd name="connsiteY76" fmla="*/ 152833 h 203287"/>
              <a:gd name="connsiteX77" fmla="*/ 153808 w 231599"/>
              <a:gd name="connsiteY77" fmla="*/ 162286 h 203287"/>
              <a:gd name="connsiteX78" fmla="*/ 136392 w 231599"/>
              <a:gd name="connsiteY78" fmla="*/ 170165 h 203287"/>
              <a:gd name="connsiteX79" fmla="*/ 117324 w 231599"/>
              <a:gd name="connsiteY79" fmla="*/ 178044 h 203287"/>
              <a:gd name="connsiteX80" fmla="*/ 90375 w 231599"/>
              <a:gd name="connsiteY80" fmla="*/ 187497 h 203287"/>
              <a:gd name="connsiteX81" fmla="*/ 68129 w 231599"/>
              <a:gd name="connsiteY81" fmla="*/ 193790 h 203287"/>
              <a:gd name="connsiteX82" fmla="*/ 50714 w 231599"/>
              <a:gd name="connsiteY82" fmla="*/ 196937 h 203287"/>
              <a:gd name="connsiteX83" fmla="*/ 36477 w 231599"/>
              <a:gd name="connsiteY83" fmla="*/ 196937 h 203287"/>
              <a:gd name="connsiteX84" fmla="*/ 25290 w 231599"/>
              <a:gd name="connsiteY84" fmla="*/ 195364 h 203287"/>
              <a:gd name="connsiteX85" fmla="*/ 17409 w 231599"/>
              <a:gd name="connsiteY85" fmla="*/ 190644 h 203287"/>
              <a:gd name="connsiteX86" fmla="*/ 9527 w 231599"/>
              <a:gd name="connsiteY86" fmla="*/ 184338 h 203287"/>
              <a:gd name="connsiteX87" fmla="*/ 6350 w 231599"/>
              <a:gd name="connsiteY87" fmla="*/ 176458 h 2032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Lst>
            <a:rect l="l" t="t" r="r" b="b"/>
            <a:pathLst>
              <a:path w="231599" h="203287">
                <a:moveTo>
                  <a:pt x="6350" y="176458"/>
                </a:moveTo>
                <a:lnTo>
                  <a:pt x="46011" y="159139"/>
                </a:lnTo>
                <a:lnTo>
                  <a:pt x="84019" y="141807"/>
                </a:lnTo>
                <a:lnTo>
                  <a:pt x="90375" y="148113"/>
                </a:lnTo>
                <a:lnTo>
                  <a:pt x="98256" y="149687"/>
                </a:lnTo>
                <a:lnTo>
                  <a:pt x="103087" y="149687"/>
                </a:lnTo>
                <a:lnTo>
                  <a:pt x="107790" y="149687"/>
                </a:lnTo>
                <a:lnTo>
                  <a:pt x="120502" y="144967"/>
                </a:lnTo>
                <a:lnTo>
                  <a:pt x="134740" y="138661"/>
                </a:lnTo>
                <a:lnTo>
                  <a:pt x="145926" y="130781"/>
                </a:lnTo>
                <a:lnTo>
                  <a:pt x="150629" y="124488"/>
                </a:lnTo>
                <a:lnTo>
                  <a:pt x="152282" y="119756"/>
                </a:lnTo>
                <a:lnTo>
                  <a:pt x="150629" y="115036"/>
                </a:lnTo>
                <a:lnTo>
                  <a:pt x="144274" y="113462"/>
                </a:lnTo>
                <a:lnTo>
                  <a:pt x="139570" y="113462"/>
                </a:lnTo>
                <a:lnTo>
                  <a:pt x="131562" y="115036"/>
                </a:lnTo>
                <a:lnTo>
                  <a:pt x="122155" y="118182"/>
                </a:lnTo>
                <a:lnTo>
                  <a:pt x="109443" y="121329"/>
                </a:lnTo>
                <a:lnTo>
                  <a:pt x="90375" y="126062"/>
                </a:lnTo>
                <a:lnTo>
                  <a:pt x="74485" y="129208"/>
                </a:lnTo>
                <a:lnTo>
                  <a:pt x="61773" y="132355"/>
                </a:lnTo>
                <a:lnTo>
                  <a:pt x="52366" y="133941"/>
                </a:lnTo>
                <a:lnTo>
                  <a:pt x="38002" y="133941"/>
                </a:lnTo>
                <a:lnTo>
                  <a:pt x="25290" y="129208"/>
                </a:lnTo>
                <a:lnTo>
                  <a:pt x="17409" y="122915"/>
                </a:lnTo>
                <a:lnTo>
                  <a:pt x="15756" y="116609"/>
                </a:lnTo>
                <a:lnTo>
                  <a:pt x="14231" y="110303"/>
                </a:lnTo>
                <a:lnTo>
                  <a:pt x="15756" y="104010"/>
                </a:lnTo>
                <a:lnTo>
                  <a:pt x="17409" y="96130"/>
                </a:lnTo>
                <a:lnTo>
                  <a:pt x="26943" y="81958"/>
                </a:lnTo>
                <a:lnTo>
                  <a:pt x="41180" y="66199"/>
                </a:lnTo>
                <a:lnTo>
                  <a:pt x="58595" y="52027"/>
                </a:lnTo>
                <a:lnTo>
                  <a:pt x="69782" y="45721"/>
                </a:lnTo>
                <a:lnTo>
                  <a:pt x="84019" y="39427"/>
                </a:lnTo>
                <a:lnTo>
                  <a:pt x="114146" y="25242"/>
                </a:lnTo>
                <a:lnTo>
                  <a:pt x="131562" y="18949"/>
                </a:lnTo>
                <a:lnTo>
                  <a:pt x="147451" y="14216"/>
                </a:lnTo>
                <a:lnTo>
                  <a:pt x="158638" y="9496"/>
                </a:lnTo>
                <a:lnTo>
                  <a:pt x="169697" y="7923"/>
                </a:lnTo>
                <a:lnTo>
                  <a:pt x="185587" y="6350"/>
                </a:lnTo>
                <a:lnTo>
                  <a:pt x="198299" y="9496"/>
                </a:lnTo>
                <a:lnTo>
                  <a:pt x="204655" y="11070"/>
                </a:lnTo>
                <a:lnTo>
                  <a:pt x="209358" y="14216"/>
                </a:lnTo>
                <a:lnTo>
                  <a:pt x="217240" y="23669"/>
                </a:lnTo>
                <a:lnTo>
                  <a:pt x="180757" y="41001"/>
                </a:lnTo>
                <a:lnTo>
                  <a:pt x="142748" y="58333"/>
                </a:lnTo>
                <a:lnTo>
                  <a:pt x="139570" y="55173"/>
                </a:lnTo>
                <a:lnTo>
                  <a:pt x="133214" y="52027"/>
                </a:lnTo>
                <a:lnTo>
                  <a:pt x="122155" y="53600"/>
                </a:lnTo>
                <a:lnTo>
                  <a:pt x="110968" y="56747"/>
                </a:lnTo>
                <a:lnTo>
                  <a:pt x="99909" y="63052"/>
                </a:lnTo>
                <a:lnTo>
                  <a:pt x="92028" y="67772"/>
                </a:lnTo>
                <a:lnTo>
                  <a:pt x="87197" y="74079"/>
                </a:lnTo>
                <a:lnTo>
                  <a:pt x="85672" y="78798"/>
                </a:lnTo>
                <a:lnTo>
                  <a:pt x="87197" y="81958"/>
                </a:lnTo>
                <a:lnTo>
                  <a:pt x="90375" y="83531"/>
                </a:lnTo>
                <a:lnTo>
                  <a:pt x="93553" y="83531"/>
                </a:lnTo>
                <a:lnTo>
                  <a:pt x="98256" y="83531"/>
                </a:lnTo>
                <a:lnTo>
                  <a:pt x="106265" y="81958"/>
                </a:lnTo>
                <a:lnTo>
                  <a:pt x="115799" y="78798"/>
                </a:lnTo>
                <a:lnTo>
                  <a:pt x="126858" y="75652"/>
                </a:lnTo>
                <a:lnTo>
                  <a:pt x="144274" y="69358"/>
                </a:lnTo>
                <a:lnTo>
                  <a:pt x="161816" y="64626"/>
                </a:lnTo>
                <a:lnTo>
                  <a:pt x="174400" y="63052"/>
                </a:lnTo>
                <a:lnTo>
                  <a:pt x="185587" y="61479"/>
                </a:lnTo>
                <a:lnTo>
                  <a:pt x="203003" y="61479"/>
                </a:lnTo>
                <a:lnTo>
                  <a:pt x="214062" y="64626"/>
                </a:lnTo>
                <a:lnTo>
                  <a:pt x="218892" y="67772"/>
                </a:lnTo>
                <a:lnTo>
                  <a:pt x="222070" y="72505"/>
                </a:lnTo>
                <a:lnTo>
                  <a:pt x="225248" y="83531"/>
                </a:lnTo>
                <a:lnTo>
                  <a:pt x="222070" y="97704"/>
                </a:lnTo>
                <a:lnTo>
                  <a:pt x="218892" y="105583"/>
                </a:lnTo>
                <a:lnTo>
                  <a:pt x="214062" y="113462"/>
                </a:lnTo>
                <a:lnTo>
                  <a:pt x="207833" y="121329"/>
                </a:lnTo>
                <a:lnTo>
                  <a:pt x="199825" y="129208"/>
                </a:lnTo>
                <a:lnTo>
                  <a:pt x="180757" y="144967"/>
                </a:lnTo>
                <a:lnTo>
                  <a:pt x="168172" y="152833"/>
                </a:lnTo>
                <a:lnTo>
                  <a:pt x="153808" y="162286"/>
                </a:lnTo>
                <a:lnTo>
                  <a:pt x="136392" y="170165"/>
                </a:lnTo>
                <a:lnTo>
                  <a:pt x="117324" y="178044"/>
                </a:lnTo>
                <a:lnTo>
                  <a:pt x="90375" y="187497"/>
                </a:lnTo>
                <a:lnTo>
                  <a:pt x="68129" y="193790"/>
                </a:lnTo>
                <a:lnTo>
                  <a:pt x="50714" y="196937"/>
                </a:lnTo>
                <a:lnTo>
                  <a:pt x="36477" y="196937"/>
                </a:lnTo>
                <a:lnTo>
                  <a:pt x="25290" y="195364"/>
                </a:lnTo>
                <a:lnTo>
                  <a:pt x="17409" y="190644"/>
                </a:lnTo>
                <a:lnTo>
                  <a:pt x="9527" y="184338"/>
                </a:lnTo>
                <a:lnTo>
                  <a:pt x="6350" y="17645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3602932" y="2385695"/>
            <a:ext cx="218899" cy="190600"/>
          </a:xfrm>
          <a:custGeom>
            <a:avLst/>
            <a:gdLst>
              <a:gd name="connsiteX0" fmla="*/ 0 w 218899"/>
              <a:gd name="connsiteY0" fmla="*/ 170121 h 190600"/>
              <a:gd name="connsiteX1" fmla="*/ 39661 w 218899"/>
              <a:gd name="connsiteY1" fmla="*/ 152789 h 190600"/>
              <a:gd name="connsiteX2" fmla="*/ 77669 w 218899"/>
              <a:gd name="connsiteY2" fmla="*/ 133884 h 190600"/>
              <a:gd name="connsiteX3" fmla="*/ 84025 w 218899"/>
              <a:gd name="connsiteY3" fmla="*/ 140190 h 190600"/>
              <a:gd name="connsiteX4" fmla="*/ 92033 w 218899"/>
              <a:gd name="connsiteY4" fmla="*/ 143337 h 190600"/>
              <a:gd name="connsiteX5" fmla="*/ 101567 w 218899"/>
              <a:gd name="connsiteY5" fmla="*/ 141763 h 190600"/>
              <a:gd name="connsiteX6" fmla="*/ 114279 w 218899"/>
              <a:gd name="connsiteY6" fmla="*/ 137043 h 190600"/>
              <a:gd name="connsiteX7" fmla="*/ 128517 w 218899"/>
              <a:gd name="connsiteY7" fmla="*/ 130737 h 190600"/>
              <a:gd name="connsiteX8" fmla="*/ 139576 w 218899"/>
              <a:gd name="connsiteY8" fmla="*/ 122858 h 190600"/>
              <a:gd name="connsiteX9" fmla="*/ 144407 w 218899"/>
              <a:gd name="connsiteY9" fmla="*/ 118138 h 190600"/>
              <a:gd name="connsiteX10" fmla="*/ 145932 w 218899"/>
              <a:gd name="connsiteY10" fmla="*/ 111832 h 190600"/>
              <a:gd name="connsiteX11" fmla="*/ 144407 w 218899"/>
              <a:gd name="connsiteY11" fmla="*/ 107112 h 190600"/>
              <a:gd name="connsiteX12" fmla="*/ 138051 w 218899"/>
              <a:gd name="connsiteY12" fmla="*/ 105539 h 190600"/>
              <a:gd name="connsiteX13" fmla="*/ 133220 w 218899"/>
              <a:gd name="connsiteY13" fmla="*/ 105539 h 190600"/>
              <a:gd name="connsiteX14" fmla="*/ 125339 w 218899"/>
              <a:gd name="connsiteY14" fmla="*/ 107112 h 190600"/>
              <a:gd name="connsiteX15" fmla="*/ 115805 w 218899"/>
              <a:gd name="connsiteY15" fmla="*/ 110259 h 190600"/>
              <a:gd name="connsiteX16" fmla="*/ 103093 w 218899"/>
              <a:gd name="connsiteY16" fmla="*/ 113405 h 190600"/>
              <a:gd name="connsiteX17" fmla="*/ 84025 w 218899"/>
              <a:gd name="connsiteY17" fmla="*/ 118138 h 190600"/>
              <a:gd name="connsiteX18" fmla="*/ 68262 w 218899"/>
              <a:gd name="connsiteY18" fmla="*/ 122858 h 190600"/>
              <a:gd name="connsiteX19" fmla="*/ 55550 w 218899"/>
              <a:gd name="connsiteY19" fmla="*/ 124444 h 190600"/>
              <a:gd name="connsiteX20" fmla="*/ 46016 w 218899"/>
              <a:gd name="connsiteY20" fmla="*/ 126017 h 190600"/>
              <a:gd name="connsiteX21" fmla="*/ 31779 w 218899"/>
              <a:gd name="connsiteY21" fmla="*/ 126017 h 190600"/>
              <a:gd name="connsiteX22" fmla="*/ 19067 w 218899"/>
              <a:gd name="connsiteY22" fmla="*/ 122858 h 190600"/>
              <a:gd name="connsiteX23" fmla="*/ 11059 w 218899"/>
              <a:gd name="connsiteY23" fmla="*/ 114992 h 190600"/>
              <a:gd name="connsiteX24" fmla="*/ 9533 w 218899"/>
              <a:gd name="connsiteY24" fmla="*/ 110259 h 190600"/>
              <a:gd name="connsiteX25" fmla="*/ 7881 w 218899"/>
              <a:gd name="connsiteY25" fmla="*/ 103965 h 190600"/>
              <a:gd name="connsiteX26" fmla="*/ 9533 w 218899"/>
              <a:gd name="connsiteY26" fmla="*/ 96086 h 190600"/>
              <a:gd name="connsiteX27" fmla="*/ 11059 w 218899"/>
              <a:gd name="connsiteY27" fmla="*/ 89780 h 190600"/>
              <a:gd name="connsiteX28" fmla="*/ 20593 w 218899"/>
              <a:gd name="connsiteY28" fmla="*/ 74034 h 190600"/>
              <a:gd name="connsiteX29" fmla="*/ 34957 w 218899"/>
              <a:gd name="connsiteY29" fmla="*/ 58276 h 190600"/>
              <a:gd name="connsiteX30" fmla="*/ 52373 w 218899"/>
              <a:gd name="connsiteY30" fmla="*/ 45677 h 190600"/>
              <a:gd name="connsiteX31" fmla="*/ 63432 w 218899"/>
              <a:gd name="connsiteY31" fmla="*/ 39383 h 190600"/>
              <a:gd name="connsiteX32" fmla="*/ 77669 w 218899"/>
              <a:gd name="connsiteY32" fmla="*/ 33077 h 190600"/>
              <a:gd name="connsiteX33" fmla="*/ 107924 w 218899"/>
              <a:gd name="connsiteY33" fmla="*/ 18905 h 190600"/>
              <a:gd name="connsiteX34" fmla="*/ 125339 w 218899"/>
              <a:gd name="connsiteY34" fmla="*/ 12599 h 190600"/>
              <a:gd name="connsiteX35" fmla="*/ 141228 w 218899"/>
              <a:gd name="connsiteY35" fmla="*/ 7879 h 190600"/>
              <a:gd name="connsiteX36" fmla="*/ 152288 w 218899"/>
              <a:gd name="connsiteY36" fmla="*/ 3146 h 190600"/>
              <a:gd name="connsiteX37" fmla="*/ 163347 w 218899"/>
              <a:gd name="connsiteY37" fmla="*/ 1573 h 190600"/>
              <a:gd name="connsiteX38" fmla="*/ 179237 w 218899"/>
              <a:gd name="connsiteY38" fmla="*/ 0 h 190600"/>
              <a:gd name="connsiteX39" fmla="*/ 191949 w 218899"/>
              <a:gd name="connsiteY39" fmla="*/ 1573 h 190600"/>
              <a:gd name="connsiteX40" fmla="*/ 203008 w 218899"/>
              <a:gd name="connsiteY40" fmla="*/ 7879 h 190600"/>
              <a:gd name="connsiteX41" fmla="*/ 211017 w 218899"/>
              <a:gd name="connsiteY41" fmla="*/ 17331 h 190600"/>
              <a:gd name="connsiteX42" fmla="*/ 174534 w 218899"/>
              <a:gd name="connsiteY42" fmla="*/ 34650 h 190600"/>
              <a:gd name="connsiteX43" fmla="*/ 136398 w 218899"/>
              <a:gd name="connsiteY43" fmla="*/ 51983 h 190600"/>
              <a:gd name="connsiteX44" fmla="*/ 133220 w 218899"/>
              <a:gd name="connsiteY44" fmla="*/ 47250 h 190600"/>
              <a:gd name="connsiteX45" fmla="*/ 126864 w 218899"/>
              <a:gd name="connsiteY45" fmla="*/ 45677 h 190600"/>
              <a:gd name="connsiteX46" fmla="*/ 115805 w 218899"/>
              <a:gd name="connsiteY46" fmla="*/ 45677 h 190600"/>
              <a:gd name="connsiteX47" fmla="*/ 104745 w 218899"/>
              <a:gd name="connsiteY47" fmla="*/ 48836 h 190600"/>
              <a:gd name="connsiteX48" fmla="*/ 93559 w 218899"/>
              <a:gd name="connsiteY48" fmla="*/ 55129 h 190600"/>
              <a:gd name="connsiteX49" fmla="*/ 85678 w 218899"/>
              <a:gd name="connsiteY49" fmla="*/ 59862 h 190600"/>
              <a:gd name="connsiteX50" fmla="*/ 80847 w 218899"/>
              <a:gd name="connsiteY50" fmla="*/ 66155 h 190600"/>
              <a:gd name="connsiteX51" fmla="*/ 79322 w 218899"/>
              <a:gd name="connsiteY51" fmla="*/ 70888 h 190600"/>
              <a:gd name="connsiteX52" fmla="*/ 80847 w 218899"/>
              <a:gd name="connsiteY52" fmla="*/ 74034 h 190600"/>
              <a:gd name="connsiteX53" fmla="*/ 84025 w 218899"/>
              <a:gd name="connsiteY53" fmla="*/ 75608 h 190600"/>
              <a:gd name="connsiteX54" fmla="*/ 87203 w 218899"/>
              <a:gd name="connsiteY54" fmla="*/ 75608 h 190600"/>
              <a:gd name="connsiteX55" fmla="*/ 92033 w 218899"/>
              <a:gd name="connsiteY55" fmla="*/ 75608 h 190600"/>
              <a:gd name="connsiteX56" fmla="*/ 99915 w 218899"/>
              <a:gd name="connsiteY56" fmla="*/ 74034 h 190600"/>
              <a:gd name="connsiteX57" fmla="*/ 109449 w 218899"/>
              <a:gd name="connsiteY57" fmla="*/ 70888 h 190600"/>
              <a:gd name="connsiteX58" fmla="*/ 120508 w 218899"/>
              <a:gd name="connsiteY58" fmla="*/ 67728 h 190600"/>
              <a:gd name="connsiteX59" fmla="*/ 138051 w 218899"/>
              <a:gd name="connsiteY59" fmla="*/ 63008 h 190600"/>
              <a:gd name="connsiteX60" fmla="*/ 155466 w 218899"/>
              <a:gd name="connsiteY60" fmla="*/ 58276 h 190600"/>
              <a:gd name="connsiteX61" fmla="*/ 168178 w 218899"/>
              <a:gd name="connsiteY61" fmla="*/ 55129 h 190600"/>
              <a:gd name="connsiteX62" fmla="*/ 179237 w 218899"/>
              <a:gd name="connsiteY62" fmla="*/ 53556 h 190600"/>
              <a:gd name="connsiteX63" fmla="*/ 196653 w 218899"/>
              <a:gd name="connsiteY63" fmla="*/ 53556 h 190600"/>
              <a:gd name="connsiteX64" fmla="*/ 209364 w 218899"/>
              <a:gd name="connsiteY64" fmla="*/ 58276 h 190600"/>
              <a:gd name="connsiteX65" fmla="*/ 217373 w 218899"/>
              <a:gd name="connsiteY65" fmla="*/ 66155 h 190600"/>
              <a:gd name="connsiteX66" fmla="*/ 218899 w 218899"/>
              <a:gd name="connsiteY66" fmla="*/ 77181 h 190600"/>
              <a:gd name="connsiteX67" fmla="*/ 215720 w 218899"/>
              <a:gd name="connsiteY67" fmla="*/ 89780 h 190600"/>
              <a:gd name="connsiteX68" fmla="*/ 212542 w 218899"/>
              <a:gd name="connsiteY68" fmla="*/ 97660 h 190600"/>
              <a:gd name="connsiteX69" fmla="*/ 207839 w 218899"/>
              <a:gd name="connsiteY69" fmla="*/ 105539 h 190600"/>
              <a:gd name="connsiteX70" fmla="*/ 201483 w 218899"/>
              <a:gd name="connsiteY70" fmla="*/ 113405 h 190600"/>
              <a:gd name="connsiteX71" fmla="*/ 193602 w 218899"/>
              <a:gd name="connsiteY71" fmla="*/ 122858 h 190600"/>
              <a:gd name="connsiteX72" fmla="*/ 174534 w 218899"/>
              <a:gd name="connsiteY72" fmla="*/ 138617 h 190600"/>
              <a:gd name="connsiteX73" fmla="*/ 161822 w 218899"/>
              <a:gd name="connsiteY73" fmla="*/ 146496 h 190600"/>
              <a:gd name="connsiteX74" fmla="*/ 147585 w 218899"/>
              <a:gd name="connsiteY74" fmla="*/ 154363 h 190600"/>
              <a:gd name="connsiteX75" fmla="*/ 130042 w 218899"/>
              <a:gd name="connsiteY75" fmla="*/ 162242 h 190600"/>
              <a:gd name="connsiteX76" fmla="*/ 111102 w 218899"/>
              <a:gd name="connsiteY76" fmla="*/ 170121 h 190600"/>
              <a:gd name="connsiteX77" fmla="*/ 84025 w 218899"/>
              <a:gd name="connsiteY77" fmla="*/ 179574 h 190600"/>
              <a:gd name="connsiteX78" fmla="*/ 61907 w 218899"/>
              <a:gd name="connsiteY78" fmla="*/ 185867 h 190600"/>
              <a:gd name="connsiteX79" fmla="*/ 44364 w 218899"/>
              <a:gd name="connsiteY79" fmla="*/ 190600 h 190600"/>
              <a:gd name="connsiteX80" fmla="*/ 30127 w 218899"/>
              <a:gd name="connsiteY80" fmla="*/ 190600 h 190600"/>
              <a:gd name="connsiteX81" fmla="*/ 19067 w 218899"/>
              <a:gd name="connsiteY81" fmla="*/ 189014 h 190600"/>
              <a:gd name="connsiteX82" fmla="*/ 11059 w 218899"/>
              <a:gd name="connsiteY82" fmla="*/ 184294 h 190600"/>
              <a:gd name="connsiteX83" fmla="*/ 3178 w 218899"/>
              <a:gd name="connsiteY83" fmla="*/ 177988 h 190600"/>
              <a:gd name="connsiteX84" fmla="*/ 0 w 218899"/>
              <a:gd name="connsiteY84" fmla="*/ 170121 h 190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Lst>
            <a:rect l="l" t="t" r="r" b="b"/>
            <a:pathLst>
              <a:path w="218899" h="190600">
                <a:moveTo>
                  <a:pt x="0" y="170121"/>
                </a:moveTo>
                <a:lnTo>
                  <a:pt x="39661" y="152789"/>
                </a:lnTo>
                <a:lnTo>
                  <a:pt x="77669" y="133884"/>
                </a:lnTo>
                <a:lnTo>
                  <a:pt x="84025" y="140190"/>
                </a:lnTo>
                <a:lnTo>
                  <a:pt x="92033" y="143337"/>
                </a:lnTo>
                <a:lnTo>
                  <a:pt x="101567" y="141763"/>
                </a:lnTo>
                <a:lnTo>
                  <a:pt x="114279" y="137043"/>
                </a:lnTo>
                <a:lnTo>
                  <a:pt x="128517" y="130737"/>
                </a:lnTo>
                <a:lnTo>
                  <a:pt x="139576" y="122858"/>
                </a:lnTo>
                <a:lnTo>
                  <a:pt x="144407" y="118138"/>
                </a:lnTo>
                <a:lnTo>
                  <a:pt x="145932" y="111832"/>
                </a:lnTo>
                <a:lnTo>
                  <a:pt x="144407" y="107112"/>
                </a:lnTo>
                <a:lnTo>
                  <a:pt x="138051" y="105539"/>
                </a:lnTo>
                <a:lnTo>
                  <a:pt x="133220" y="105539"/>
                </a:lnTo>
                <a:lnTo>
                  <a:pt x="125339" y="107112"/>
                </a:lnTo>
                <a:lnTo>
                  <a:pt x="115805" y="110259"/>
                </a:lnTo>
                <a:lnTo>
                  <a:pt x="103093" y="113405"/>
                </a:lnTo>
                <a:lnTo>
                  <a:pt x="84025" y="118138"/>
                </a:lnTo>
                <a:lnTo>
                  <a:pt x="68262" y="122858"/>
                </a:lnTo>
                <a:lnTo>
                  <a:pt x="55550" y="124444"/>
                </a:lnTo>
                <a:lnTo>
                  <a:pt x="46016" y="126017"/>
                </a:lnTo>
                <a:lnTo>
                  <a:pt x="31779" y="126017"/>
                </a:lnTo>
                <a:lnTo>
                  <a:pt x="19067" y="122858"/>
                </a:lnTo>
                <a:lnTo>
                  <a:pt x="11059" y="114992"/>
                </a:lnTo>
                <a:lnTo>
                  <a:pt x="9533" y="110259"/>
                </a:lnTo>
                <a:lnTo>
                  <a:pt x="7881" y="103965"/>
                </a:lnTo>
                <a:lnTo>
                  <a:pt x="9533" y="96086"/>
                </a:lnTo>
                <a:lnTo>
                  <a:pt x="11059" y="89780"/>
                </a:lnTo>
                <a:lnTo>
                  <a:pt x="20593" y="74034"/>
                </a:lnTo>
                <a:lnTo>
                  <a:pt x="34957" y="58276"/>
                </a:lnTo>
                <a:lnTo>
                  <a:pt x="52373" y="45677"/>
                </a:lnTo>
                <a:lnTo>
                  <a:pt x="63432" y="39383"/>
                </a:lnTo>
                <a:lnTo>
                  <a:pt x="77669" y="33077"/>
                </a:lnTo>
                <a:lnTo>
                  <a:pt x="107924" y="18905"/>
                </a:lnTo>
                <a:lnTo>
                  <a:pt x="125339" y="12599"/>
                </a:lnTo>
                <a:lnTo>
                  <a:pt x="141228" y="7879"/>
                </a:lnTo>
                <a:lnTo>
                  <a:pt x="152288" y="3146"/>
                </a:lnTo>
                <a:lnTo>
                  <a:pt x="163347" y="1573"/>
                </a:lnTo>
                <a:lnTo>
                  <a:pt x="179237" y="0"/>
                </a:lnTo>
                <a:lnTo>
                  <a:pt x="191949" y="1573"/>
                </a:lnTo>
                <a:lnTo>
                  <a:pt x="203008" y="7879"/>
                </a:lnTo>
                <a:lnTo>
                  <a:pt x="211017" y="17331"/>
                </a:lnTo>
                <a:lnTo>
                  <a:pt x="174534" y="34650"/>
                </a:lnTo>
                <a:lnTo>
                  <a:pt x="136398" y="51983"/>
                </a:lnTo>
                <a:lnTo>
                  <a:pt x="133220" y="47250"/>
                </a:lnTo>
                <a:lnTo>
                  <a:pt x="126864" y="45677"/>
                </a:lnTo>
                <a:lnTo>
                  <a:pt x="115805" y="45677"/>
                </a:lnTo>
                <a:lnTo>
                  <a:pt x="104745" y="48836"/>
                </a:lnTo>
                <a:lnTo>
                  <a:pt x="93559" y="55129"/>
                </a:lnTo>
                <a:lnTo>
                  <a:pt x="85678" y="59862"/>
                </a:lnTo>
                <a:lnTo>
                  <a:pt x="80847" y="66155"/>
                </a:lnTo>
                <a:lnTo>
                  <a:pt x="79322" y="70888"/>
                </a:lnTo>
                <a:lnTo>
                  <a:pt x="80847" y="74034"/>
                </a:lnTo>
                <a:lnTo>
                  <a:pt x="84025" y="75608"/>
                </a:lnTo>
                <a:lnTo>
                  <a:pt x="87203" y="75608"/>
                </a:lnTo>
                <a:lnTo>
                  <a:pt x="92033" y="75608"/>
                </a:lnTo>
                <a:lnTo>
                  <a:pt x="99915" y="74034"/>
                </a:lnTo>
                <a:lnTo>
                  <a:pt x="109449" y="70888"/>
                </a:lnTo>
                <a:lnTo>
                  <a:pt x="120508" y="67728"/>
                </a:lnTo>
                <a:lnTo>
                  <a:pt x="138051" y="63008"/>
                </a:lnTo>
                <a:lnTo>
                  <a:pt x="155466" y="58276"/>
                </a:lnTo>
                <a:lnTo>
                  <a:pt x="168178" y="55129"/>
                </a:lnTo>
                <a:lnTo>
                  <a:pt x="179237" y="53556"/>
                </a:lnTo>
                <a:lnTo>
                  <a:pt x="196653" y="53556"/>
                </a:lnTo>
                <a:lnTo>
                  <a:pt x="209364" y="58276"/>
                </a:lnTo>
                <a:lnTo>
                  <a:pt x="217373" y="66155"/>
                </a:lnTo>
                <a:lnTo>
                  <a:pt x="218899" y="77181"/>
                </a:lnTo>
                <a:lnTo>
                  <a:pt x="215720" y="89780"/>
                </a:lnTo>
                <a:lnTo>
                  <a:pt x="212542" y="97660"/>
                </a:lnTo>
                <a:lnTo>
                  <a:pt x="207839" y="105539"/>
                </a:lnTo>
                <a:lnTo>
                  <a:pt x="201483" y="113405"/>
                </a:lnTo>
                <a:lnTo>
                  <a:pt x="193602" y="122858"/>
                </a:lnTo>
                <a:lnTo>
                  <a:pt x="174534" y="138617"/>
                </a:lnTo>
                <a:lnTo>
                  <a:pt x="161822" y="146496"/>
                </a:lnTo>
                <a:lnTo>
                  <a:pt x="147585" y="154363"/>
                </a:lnTo>
                <a:lnTo>
                  <a:pt x="130042" y="162242"/>
                </a:lnTo>
                <a:lnTo>
                  <a:pt x="111102" y="170121"/>
                </a:lnTo>
                <a:lnTo>
                  <a:pt x="84025" y="179574"/>
                </a:lnTo>
                <a:lnTo>
                  <a:pt x="61907" y="185867"/>
                </a:lnTo>
                <a:lnTo>
                  <a:pt x="44364" y="190600"/>
                </a:lnTo>
                <a:lnTo>
                  <a:pt x="30127" y="190600"/>
                </a:lnTo>
                <a:lnTo>
                  <a:pt x="19067" y="189014"/>
                </a:lnTo>
                <a:lnTo>
                  <a:pt x="11059" y="184294"/>
                </a:lnTo>
                <a:lnTo>
                  <a:pt x="3178" y="177988"/>
                </a:lnTo>
                <a:lnTo>
                  <a:pt x="0" y="17012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3596582" y="2379345"/>
            <a:ext cx="231599" cy="203300"/>
          </a:xfrm>
          <a:custGeom>
            <a:avLst/>
            <a:gdLst>
              <a:gd name="connsiteX0" fmla="*/ 6350 w 231599"/>
              <a:gd name="connsiteY0" fmla="*/ 176471 h 203300"/>
              <a:gd name="connsiteX1" fmla="*/ 46011 w 231599"/>
              <a:gd name="connsiteY1" fmla="*/ 159139 h 203300"/>
              <a:gd name="connsiteX2" fmla="*/ 84019 w 231599"/>
              <a:gd name="connsiteY2" fmla="*/ 140234 h 203300"/>
              <a:gd name="connsiteX3" fmla="*/ 90375 w 231599"/>
              <a:gd name="connsiteY3" fmla="*/ 146540 h 203300"/>
              <a:gd name="connsiteX4" fmla="*/ 98383 w 231599"/>
              <a:gd name="connsiteY4" fmla="*/ 149687 h 203300"/>
              <a:gd name="connsiteX5" fmla="*/ 107917 w 231599"/>
              <a:gd name="connsiteY5" fmla="*/ 148113 h 203300"/>
              <a:gd name="connsiteX6" fmla="*/ 120629 w 231599"/>
              <a:gd name="connsiteY6" fmla="*/ 143393 h 203300"/>
              <a:gd name="connsiteX7" fmla="*/ 134867 w 231599"/>
              <a:gd name="connsiteY7" fmla="*/ 137087 h 203300"/>
              <a:gd name="connsiteX8" fmla="*/ 145926 w 231599"/>
              <a:gd name="connsiteY8" fmla="*/ 129208 h 203300"/>
              <a:gd name="connsiteX9" fmla="*/ 150757 w 231599"/>
              <a:gd name="connsiteY9" fmla="*/ 124488 h 203300"/>
              <a:gd name="connsiteX10" fmla="*/ 152282 w 231599"/>
              <a:gd name="connsiteY10" fmla="*/ 118182 h 203300"/>
              <a:gd name="connsiteX11" fmla="*/ 150757 w 231599"/>
              <a:gd name="connsiteY11" fmla="*/ 113462 h 203300"/>
              <a:gd name="connsiteX12" fmla="*/ 144401 w 231599"/>
              <a:gd name="connsiteY12" fmla="*/ 111889 h 203300"/>
              <a:gd name="connsiteX13" fmla="*/ 139570 w 231599"/>
              <a:gd name="connsiteY13" fmla="*/ 111889 h 203300"/>
              <a:gd name="connsiteX14" fmla="*/ 131689 w 231599"/>
              <a:gd name="connsiteY14" fmla="*/ 113462 h 203300"/>
              <a:gd name="connsiteX15" fmla="*/ 122155 w 231599"/>
              <a:gd name="connsiteY15" fmla="*/ 116609 h 203300"/>
              <a:gd name="connsiteX16" fmla="*/ 109443 w 231599"/>
              <a:gd name="connsiteY16" fmla="*/ 119755 h 203300"/>
              <a:gd name="connsiteX17" fmla="*/ 90375 w 231599"/>
              <a:gd name="connsiteY17" fmla="*/ 124488 h 203300"/>
              <a:gd name="connsiteX18" fmla="*/ 74612 w 231599"/>
              <a:gd name="connsiteY18" fmla="*/ 129208 h 203300"/>
              <a:gd name="connsiteX19" fmla="*/ 61900 w 231599"/>
              <a:gd name="connsiteY19" fmla="*/ 130794 h 203300"/>
              <a:gd name="connsiteX20" fmla="*/ 52366 w 231599"/>
              <a:gd name="connsiteY20" fmla="*/ 132367 h 203300"/>
              <a:gd name="connsiteX21" fmla="*/ 38129 w 231599"/>
              <a:gd name="connsiteY21" fmla="*/ 132367 h 203300"/>
              <a:gd name="connsiteX22" fmla="*/ 25417 w 231599"/>
              <a:gd name="connsiteY22" fmla="*/ 129208 h 203300"/>
              <a:gd name="connsiteX23" fmla="*/ 17409 w 231599"/>
              <a:gd name="connsiteY23" fmla="*/ 121342 h 203300"/>
              <a:gd name="connsiteX24" fmla="*/ 15883 w 231599"/>
              <a:gd name="connsiteY24" fmla="*/ 116609 h 203300"/>
              <a:gd name="connsiteX25" fmla="*/ 14231 w 231599"/>
              <a:gd name="connsiteY25" fmla="*/ 110315 h 203300"/>
              <a:gd name="connsiteX26" fmla="*/ 15883 w 231599"/>
              <a:gd name="connsiteY26" fmla="*/ 102436 h 203300"/>
              <a:gd name="connsiteX27" fmla="*/ 17409 w 231599"/>
              <a:gd name="connsiteY27" fmla="*/ 96130 h 203300"/>
              <a:gd name="connsiteX28" fmla="*/ 26943 w 231599"/>
              <a:gd name="connsiteY28" fmla="*/ 80384 h 203300"/>
              <a:gd name="connsiteX29" fmla="*/ 41307 w 231599"/>
              <a:gd name="connsiteY29" fmla="*/ 64626 h 203300"/>
              <a:gd name="connsiteX30" fmla="*/ 58723 w 231599"/>
              <a:gd name="connsiteY30" fmla="*/ 52027 h 203300"/>
              <a:gd name="connsiteX31" fmla="*/ 69782 w 231599"/>
              <a:gd name="connsiteY31" fmla="*/ 45733 h 203300"/>
              <a:gd name="connsiteX32" fmla="*/ 84019 w 231599"/>
              <a:gd name="connsiteY32" fmla="*/ 39427 h 203300"/>
              <a:gd name="connsiteX33" fmla="*/ 114274 w 231599"/>
              <a:gd name="connsiteY33" fmla="*/ 25255 h 203300"/>
              <a:gd name="connsiteX34" fmla="*/ 131689 w 231599"/>
              <a:gd name="connsiteY34" fmla="*/ 18949 h 203300"/>
              <a:gd name="connsiteX35" fmla="*/ 147578 w 231599"/>
              <a:gd name="connsiteY35" fmla="*/ 14229 h 203300"/>
              <a:gd name="connsiteX36" fmla="*/ 158638 w 231599"/>
              <a:gd name="connsiteY36" fmla="*/ 9496 h 203300"/>
              <a:gd name="connsiteX37" fmla="*/ 169697 w 231599"/>
              <a:gd name="connsiteY37" fmla="*/ 7923 h 203300"/>
              <a:gd name="connsiteX38" fmla="*/ 185587 w 231599"/>
              <a:gd name="connsiteY38" fmla="*/ 6350 h 203300"/>
              <a:gd name="connsiteX39" fmla="*/ 198299 w 231599"/>
              <a:gd name="connsiteY39" fmla="*/ 7923 h 203300"/>
              <a:gd name="connsiteX40" fmla="*/ 209358 w 231599"/>
              <a:gd name="connsiteY40" fmla="*/ 14229 h 203300"/>
              <a:gd name="connsiteX41" fmla="*/ 217367 w 231599"/>
              <a:gd name="connsiteY41" fmla="*/ 23681 h 203300"/>
              <a:gd name="connsiteX42" fmla="*/ 180884 w 231599"/>
              <a:gd name="connsiteY42" fmla="*/ 41000 h 203300"/>
              <a:gd name="connsiteX43" fmla="*/ 142748 w 231599"/>
              <a:gd name="connsiteY43" fmla="*/ 58333 h 203300"/>
              <a:gd name="connsiteX44" fmla="*/ 139570 w 231599"/>
              <a:gd name="connsiteY44" fmla="*/ 53600 h 203300"/>
              <a:gd name="connsiteX45" fmla="*/ 133214 w 231599"/>
              <a:gd name="connsiteY45" fmla="*/ 52027 h 203300"/>
              <a:gd name="connsiteX46" fmla="*/ 122155 w 231599"/>
              <a:gd name="connsiteY46" fmla="*/ 52027 h 203300"/>
              <a:gd name="connsiteX47" fmla="*/ 111095 w 231599"/>
              <a:gd name="connsiteY47" fmla="*/ 55186 h 203300"/>
              <a:gd name="connsiteX48" fmla="*/ 99909 w 231599"/>
              <a:gd name="connsiteY48" fmla="*/ 61479 h 203300"/>
              <a:gd name="connsiteX49" fmla="*/ 92028 w 231599"/>
              <a:gd name="connsiteY49" fmla="*/ 66212 h 203300"/>
              <a:gd name="connsiteX50" fmla="*/ 87197 w 231599"/>
              <a:gd name="connsiteY50" fmla="*/ 72505 h 203300"/>
              <a:gd name="connsiteX51" fmla="*/ 85672 w 231599"/>
              <a:gd name="connsiteY51" fmla="*/ 77238 h 203300"/>
              <a:gd name="connsiteX52" fmla="*/ 87197 w 231599"/>
              <a:gd name="connsiteY52" fmla="*/ 80384 h 203300"/>
              <a:gd name="connsiteX53" fmla="*/ 90375 w 231599"/>
              <a:gd name="connsiteY53" fmla="*/ 81958 h 203300"/>
              <a:gd name="connsiteX54" fmla="*/ 93553 w 231599"/>
              <a:gd name="connsiteY54" fmla="*/ 81958 h 203300"/>
              <a:gd name="connsiteX55" fmla="*/ 98383 w 231599"/>
              <a:gd name="connsiteY55" fmla="*/ 81958 h 203300"/>
              <a:gd name="connsiteX56" fmla="*/ 106265 w 231599"/>
              <a:gd name="connsiteY56" fmla="*/ 80384 h 203300"/>
              <a:gd name="connsiteX57" fmla="*/ 115799 w 231599"/>
              <a:gd name="connsiteY57" fmla="*/ 77238 h 203300"/>
              <a:gd name="connsiteX58" fmla="*/ 126858 w 231599"/>
              <a:gd name="connsiteY58" fmla="*/ 74078 h 203300"/>
              <a:gd name="connsiteX59" fmla="*/ 144401 w 231599"/>
              <a:gd name="connsiteY59" fmla="*/ 69358 h 203300"/>
              <a:gd name="connsiteX60" fmla="*/ 161816 w 231599"/>
              <a:gd name="connsiteY60" fmla="*/ 64626 h 203300"/>
              <a:gd name="connsiteX61" fmla="*/ 174528 w 231599"/>
              <a:gd name="connsiteY61" fmla="*/ 61479 h 203300"/>
              <a:gd name="connsiteX62" fmla="*/ 185587 w 231599"/>
              <a:gd name="connsiteY62" fmla="*/ 59906 h 203300"/>
              <a:gd name="connsiteX63" fmla="*/ 203003 w 231599"/>
              <a:gd name="connsiteY63" fmla="*/ 59906 h 203300"/>
              <a:gd name="connsiteX64" fmla="*/ 215714 w 231599"/>
              <a:gd name="connsiteY64" fmla="*/ 64626 h 203300"/>
              <a:gd name="connsiteX65" fmla="*/ 223723 w 231599"/>
              <a:gd name="connsiteY65" fmla="*/ 72505 h 203300"/>
              <a:gd name="connsiteX66" fmla="*/ 225249 w 231599"/>
              <a:gd name="connsiteY66" fmla="*/ 83531 h 203300"/>
              <a:gd name="connsiteX67" fmla="*/ 222070 w 231599"/>
              <a:gd name="connsiteY67" fmla="*/ 96130 h 203300"/>
              <a:gd name="connsiteX68" fmla="*/ 218892 w 231599"/>
              <a:gd name="connsiteY68" fmla="*/ 104010 h 203300"/>
              <a:gd name="connsiteX69" fmla="*/ 214189 w 231599"/>
              <a:gd name="connsiteY69" fmla="*/ 111889 h 203300"/>
              <a:gd name="connsiteX70" fmla="*/ 207833 w 231599"/>
              <a:gd name="connsiteY70" fmla="*/ 119755 h 203300"/>
              <a:gd name="connsiteX71" fmla="*/ 199952 w 231599"/>
              <a:gd name="connsiteY71" fmla="*/ 129208 h 203300"/>
              <a:gd name="connsiteX72" fmla="*/ 180884 w 231599"/>
              <a:gd name="connsiteY72" fmla="*/ 144967 h 203300"/>
              <a:gd name="connsiteX73" fmla="*/ 168172 w 231599"/>
              <a:gd name="connsiteY73" fmla="*/ 152846 h 203300"/>
              <a:gd name="connsiteX74" fmla="*/ 153935 w 231599"/>
              <a:gd name="connsiteY74" fmla="*/ 160713 h 203300"/>
              <a:gd name="connsiteX75" fmla="*/ 136392 w 231599"/>
              <a:gd name="connsiteY75" fmla="*/ 168592 h 203300"/>
              <a:gd name="connsiteX76" fmla="*/ 117452 w 231599"/>
              <a:gd name="connsiteY76" fmla="*/ 176471 h 203300"/>
              <a:gd name="connsiteX77" fmla="*/ 90375 w 231599"/>
              <a:gd name="connsiteY77" fmla="*/ 185924 h 203300"/>
              <a:gd name="connsiteX78" fmla="*/ 68257 w 231599"/>
              <a:gd name="connsiteY78" fmla="*/ 192217 h 203300"/>
              <a:gd name="connsiteX79" fmla="*/ 50714 w 231599"/>
              <a:gd name="connsiteY79" fmla="*/ 196950 h 203300"/>
              <a:gd name="connsiteX80" fmla="*/ 36477 w 231599"/>
              <a:gd name="connsiteY80" fmla="*/ 196950 h 203300"/>
              <a:gd name="connsiteX81" fmla="*/ 25417 w 231599"/>
              <a:gd name="connsiteY81" fmla="*/ 195364 h 203300"/>
              <a:gd name="connsiteX82" fmla="*/ 17409 w 231599"/>
              <a:gd name="connsiteY82" fmla="*/ 190644 h 203300"/>
              <a:gd name="connsiteX83" fmla="*/ 9528 w 231599"/>
              <a:gd name="connsiteY83" fmla="*/ 184338 h 203300"/>
              <a:gd name="connsiteX84" fmla="*/ 6350 w 231599"/>
              <a:gd name="connsiteY84" fmla="*/ 176471 h 203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Lst>
            <a:rect l="l" t="t" r="r" b="b"/>
            <a:pathLst>
              <a:path w="231599" h="203300">
                <a:moveTo>
                  <a:pt x="6350" y="176471"/>
                </a:moveTo>
                <a:lnTo>
                  <a:pt x="46011" y="159139"/>
                </a:lnTo>
                <a:lnTo>
                  <a:pt x="84019" y="140234"/>
                </a:lnTo>
                <a:lnTo>
                  <a:pt x="90375" y="146540"/>
                </a:lnTo>
                <a:lnTo>
                  <a:pt x="98383" y="149687"/>
                </a:lnTo>
                <a:lnTo>
                  <a:pt x="107917" y="148113"/>
                </a:lnTo>
                <a:lnTo>
                  <a:pt x="120629" y="143393"/>
                </a:lnTo>
                <a:lnTo>
                  <a:pt x="134867" y="137087"/>
                </a:lnTo>
                <a:lnTo>
                  <a:pt x="145926" y="129208"/>
                </a:lnTo>
                <a:lnTo>
                  <a:pt x="150757" y="124488"/>
                </a:lnTo>
                <a:lnTo>
                  <a:pt x="152282" y="118182"/>
                </a:lnTo>
                <a:lnTo>
                  <a:pt x="150757" y="113462"/>
                </a:lnTo>
                <a:lnTo>
                  <a:pt x="144401" y="111889"/>
                </a:lnTo>
                <a:lnTo>
                  <a:pt x="139570" y="111889"/>
                </a:lnTo>
                <a:lnTo>
                  <a:pt x="131689" y="113462"/>
                </a:lnTo>
                <a:lnTo>
                  <a:pt x="122155" y="116609"/>
                </a:lnTo>
                <a:lnTo>
                  <a:pt x="109443" y="119755"/>
                </a:lnTo>
                <a:lnTo>
                  <a:pt x="90375" y="124488"/>
                </a:lnTo>
                <a:lnTo>
                  <a:pt x="74612" y="129208"/>
                </a:lnTo>
                <a:lnTo>
                  <a:pt x="61900" y="130794"/>
                </a:lnTo>
                <a:lnTo>
                  <a:pt x="52366" y="132367"/>
                </a:lnTo>
                <a:lnTo>
                  <a:pt x="38129" y="132367"/>
                </a:lnTo>
                <a:lnTo>
                  <a:pt x="25417" y="129208"/>
                </a:lnTo>
                <a:lnTo>
                  <a:pt x="17409" y="121342"/>
                </a:lnTo>
                <a:lnTo>
                  <a:pt x="15883" y="116609"/>
                </a:lnTo>
                <a:lnTo>
                  <a:pt x="14231" y="110315"/>
                </a:lnTo>
                <a:lnTo>
                  <a:pt x="15883" y="102436"/>
                </a:lnTo>
                <a:lnTo>
                  <a:pt x="17409" y="96130"/>
                </a:lnTo>
                <a:lnTo>
                  <a:pt x="26943" y="80384"/>
                </a:lnTo>
                <a:lnTo>
                  <a:pt x="41307" y="64626"/>
                </a:lnTo>
                <a:lnTo>
                  <a:pt x="58723" y="52027"/>
                </a:lnTo>
                <a:lnTo>
                  <a:pt x="69782" y="45733"/>
                </a:lnTo>
                <a:lnTo>
                  <a:pt x="84019" y="39427"/>
                </a:lnTo>
                <a:lnTo>
                  <a:pt x="114274" y="25255"/>
                </a:lnTo>
                <a:lnTo>
                  <a:pt x="131689" y="18949"/>
                </a:lnTo>
                <a:lnTo>
                  <a:pt x="147578" y="14229"/>
                </a:lnTo>
                <a:lnTo>
                  <a:pt x="158638" y="9496"/>
                </a:lnTo>
                <a:lnTo>
                  <a:pt x="169697" y="7923"/>
                </a:lnTo>
                <a:lnTo>
                  <a:pt x="185587" y="6350"/>
                </a:lnTo>
                <a:lnTo>
                  <a:pt x="198299" y="7923"/>
                </a:lnTo>
                <a:lnTo>
                  <a:pt x="209358" y="14229"/>
                </a:lnTo>
                <a:lnTo>
                  <a:pt x="217367" y="23681"/>
                </a:lnTo>
                <a:lnTo>
                  <a:pt x="180884" y="41000"/>
                </a:lnTo>
                <a:lnTo>
                  <a:pt x="142748" y="58333"/>
                </a:lnTo>
                <a:lnTo>
                  <a:pt x="139570" y="53600"/>
                </a:lnTo>
                <a:lnTo>
                  <a:pt x="133214" y="52027"/>
                </a:lnTo>
                <a:lnTo>
                  <a:pt x="122155" y="52027"/>
                </a:lnTo>
                <a:lnTo>
                  <a:pt x="111095" y="55186"/>
                </a:lnTo>
                <a:lnTo>
                  <a:pt x="99909" y="61479"/>
                </a:lnTo>
                <a:lnTo>
                  <a:pt x="92028" y="66212"/>
                </a:lnTo>
                <a:lnTo>
                  <a:pt x="87197" y="72505"/>
                </a:lnTo>
                <a:lnTo>
                  <a:pt x="85672" y="77238"/>
                </a:lnTo>
                <a:lnTo>
                  <a:pt x="87197" y="80384"/>
                </a:lnTo>
                <a:lnTo>
                  <a:pt x="90375" y="81958"/>
                </a:lnTo>
                <a:lnTo>
                  <a:pt x="93553" y="81958"/>
                </a:lnTo>
                <a:lnTo>
                  <a:pt x="98383" y="81958"/>
                </a:lnTo>
                <a:lnTo>
                  <a:pt x="106265" y="80384"/>
                </a:lnTo>
                <a:lnTo>
                  <a:pt x="115799" y="77238"/>
                </a:lnTo>
                <a:lnTo>
                  <a:pt x="126858" y="74078"/>
                </a:lnTo>
                <a:lnTo>
                  <a:pt x="144401" y="69358"/>
                </a:lnTo>
                <a:lnTo>
                  <a:pt x="161816" y="64626"/>
                </a:lnTo>
                <a:lnTo>
                  <a:pt x="174528" y="61479"/>
                </a:lnTo>
                <a:lnTo>
                  <a:pt x="185587" y="59906"/>
                </a:lnTo>
                <a:lnTo>
                  <a:pt x="203003" y="59906"/>
                </a:lnTo>
                <a:lnTo>
                  <a:pt x="215714" y="64626"/>
                </a:lnTo>
                <a:lnTo>
                  <a:pt x="223723" y="72505"/>
                </a:lnTo>
                <a:lnTo>
                  <a:pt x="225249" y="83531"/>
                </a:lnTo>
                <a:lnTo>
                  <a:pt x="222070" y="96130"/>
                </a:lnTo>
                <a:lnTo>
                  <a:pt x="218892" y="104010"/>
                </a:lnTo>
                <a:lnTo>
                  <a:pt x="214189" y="111889"/>
                </a:lnTo>
                <a:lnTo>
                  <a:pt x="207833" y="119755"/>
                </a:lnTo>
                <a:lnTo>
                  <a:pt x="199952" y="129208"/>
                </a:lnTo>
                <a:lnTo>
                  <a:pt x="180884" y="144967"/>
                </a:lnTo>
                <a:lnTo>
                  <a:pt x="168172" y="152846"/>
                </a:lnTo>
                <a:lnTo>
                  <a:pt x="153935" y="160713"/>
                </a:lnTo>
                <a:lnTo>
                  <a:pt x="136392" y="168592"/>
                </a:lnTo>
                <a:lnTo>
                  <a:pt x="117452" y="176471"/>
                </a:lnTo>
                <a:lnTo>
                  <a:pt x="90375" y="185924"/>
                </a:lnTo>
                <a:lnTo>
                  <a:pt x="68257" y="192217"/>
                </a:lnTo>
                <a:lnTo>
                  <a:pt x="50714" y="196950"/>
                </a:lnTo>
                <a:lnTo>
                  <a:pt x="36477" y="196950"/>
                </a:lnTo>
                <a:lnTo>
                  <a:pt x="25417" y="195364"/>
                </a:lnTo>
                <a:lnTo>
                  <a:pt x="17409" y="190644"/>
                </a:lnTo>
                <a:lnTo>
                  <a:pt x="9528" y="184338"/>
                </a:lnTo>
                <a:lnTo>
                  <a:pt x="6350" y="17647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5102555" y="2766366"/>
            <a:ext cx="169340" cy="283730"/>
          </a:xfrm>
          <a:custGeom>
            <a:avLst/>
            <a:gdLst>
              <a:gd name="connsiteX0" fmla="*/ 0 w 169340"/>
              <a:gd name="connsiteY0" fmla="*/ 58316 h 283730"/>
              <a:gd name="connsiteX1" fmla="*/ 83881 w 169340"/>
              <a:gd name="connsiteY1" fmla="*/ 29945 h 283730"/>
              <a:gd name="connsiteX2" fmla="*/ 166175 w 169340"/>
              <a:gd name="connsiteY2" fmla="*/ 0 h 283730"/>
              <a:gd name="connsiteX3" fmla="*/ 166175 w 169340"/>
              <a:gd name="connsiteY3" fmla="*/ 47290 h 283730"/>
              <a:gd name="connsiteX4" fmla="*/ 61724 w 169340"/>
              <a:gd name="connsiteY4" fmla="*/ 85115 h 283730"/>
              <a:gd name="connsiteX5" fmla="*/ 61724 w 169340"/>
              <a:gd name="connsiteY5" fmla="*/ 102460 h 283730"/>
              <a:gd name="connsiteX6" fmla="*/ 61724 w 169340"/>
              <a:gd name="connsiteY6" fmla="*/ 119793 h 283730"/>
              <a:gd name="connsiteX7" fmla="*/ 110787 w 169340"/>
              <a:gd name="connsiteY7" fmla="*/ 104033 h 283730"/>
              <a:gd name="connsiteX8" fmla="*/ 158268 w 169340"/>
              <a:gd name="connsiteY8" fmla="*/ 86701 h 283730"/>
              <a:gd name="connsiteX9" fmla="*/ 158268 w 169340"/>
              <a:gd name="connsiteY9" fmla="*/ 108766 h 283730"/>
              <a:gd name="connsiteX10" fmla="*/ 158268 w 169340"/>
              <a:gd name="connsiteY10" fmla="*/ 132405 h 283730"/>
              <a:gd name="connsiteX11" fmla="*/ 110787 w 169340"/>
              <a:gd name="connsiteY11" fmla="*/ 149751 h 283730"/>
              <a:gd name="connsiteX12" fmla="*/ 61724 w 169340"/>
              <a:gd name="connsiteY12" fmla="*/ 167083 h 283730"/>
              <a:gd name="connsiteX13" fmla="*/ 61724 w 169340"/>
              <a:gd name="connsiteY13" fmla="*/ 189161 h 283730"/>
              <a:gd name="connsiteX14" fmla="*/ 61724 w 169340"/>
              <a:gd name="connsiteY14" fmla="*/ 211227 h 283730"/>
              <a:gd name="connsiteX15" fmla="*/ 115535 w 169340"/>
              <a:gd name="connsiteY15" fmla="*/ 192308 h 283730"/>
              <a:gd name="connsiteX16" fmla="*/ 169340 w 169340"/>
              <a:gd name="connsiteY16" fmla="*/ 171816 h 283730"/>
              <a:gd name="connsiteX17" fmla="*/ 169340 w 169340"/>
              <a:gd name="connsiteY17" fmla="*/ 223840 h 283730"/>
              <a:gd name="connsiteX18" fmla="*/ 85464 w 169340"/>
              <a:gd name="connsiteY18" fmla="*/ 253785 h 283730"/>
              <a:gd name="connsiteX19" fmla="*/ 0 w 169340"/>
              <a:gd name="connsiteY19" fmla="*/ 283730 h 283730"/>
              <a:gd name="connsiteX20" fmla="*/ 0 w 169340"/>
              <a:gd name="connsiteY20" fmla="*/ 171816 h 283730"/>
              <a:gd name="connsiteX21" fmla="*/ 0 w 169340"/>
              <a:gd name="connsiteY21" fmla="*/ 58316 h 283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69340" h="283730">
                <a:moveTo>
                  <a:pt x="0" y="58316"/>
                </a:moveTo>
                <a:lnTo>
                  <a:pt x="83881" y="29945"/>
                </a:lnTo>
                <a:lnTo>
                  <a:pt x="166175" y="0"/>
                </a:lnTo>
                <a:lnTo>
                  <a:pt x="166175" y="47290"/>
                </a:lnTo>
                <a:lnTo>
                  <a:pt x="61724" y="85115"/>
                </a:lnTo>
                <a:lnTo>
                  <a:pt x="61724" y="102460"/>
                </a:lnTo>
                <a:lnTo>
                  <a:pt x="61724" y="119793"/>
                </a:lnTo>
                <a:lnTo>
                  <a:pt x="110787" y="104033"/>
                </a:lnTo>
                <a:lnTo>
                  <a:pt x="158268" y="86701"/>
                </a:lnTo>
                <a:lnTo>
                  <a:pt x="158268" y="108766"/>
                </a:lnTo>
                <a:lnTo>
                  <a:pt x="158268" y="132405"/>
                </a:lnTo>
                <a:lnTo>
                  <a:pt x="110787" y="149751"/>
                </a:lnTo>
                <a:lnTo>
                  <a:pt x="61724" y="167083"/>
                </a:lnTo>
                <a:lnTo>
                  <a:pt x="61724" y="189161"/>
                </a:lnTo>
                <a:lnTo>
                  <a:pt x="61724" y="211227"/>
                </a:lnTo>
                <a:lnTo>
                  <a:pt x="115535" y="192308"/>
                </a:lnTo>
                <a:lnTo>
                  <a:pt x="169340" y="171816"/>
                </a:lnTo>
                <a:lnTo>
                  <a:pt x="169340" y="223840"/>
                </a:lnTo>
                <a:lnTo>
                  <a:pt x="85464" y="253785"/>
                </a:lnTo>
                <a:lnTo>
                  <a:pt x="0" y="283730"/>
                </a:lnTo>
                <a:lnTo>
                  <a:pt x="0" y="171816"/>
                </a:lnTo>
                <a:lnTo>
                  <a:pt x="0" y="5831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Freeform 3"/>
          <p:cNvSpPr/>
          <p:nvPr/>
        </p:nvSpPr>
        <p:spPr>
          <a:xfrm>
            <a:off x="5096205" y="2760016"/>
            <a:ext cx="182040" cy="296430"/>
          </a:xfrm>
          <a:custGeom>
            <a:avLst/>
            <a:gdLst>
              <a:gd name="connsiteX0" fmla="*/ 6350 w 182040"/>
              <a:gd name="connsiteY0" fmla="*/ 64666 h 296430"/>
              <a:gd name="connsiteX1" fmla="*/ 90231 w 182040"/>
              <a:gd name="connsiteY1" fmla="*/ 36295 h 296430"/>
              <a:gd name="connsiteX2" fmla="*/ 172525 w 182040"/>
              <a:gd name="connsiteY2" fmla="*/ 6350 h 296430"/>
              <a:gd name="connsiteX3" fmla="*/ 172525 w 182040"/>
              <a:gd name="connsiteY3" fmla="*/ 53640 h 296430"/>
              <a:gd name="connsiteX4" fmla="*/ 68074 w 182040"/>
              <a:gd name="connsiteY4" fmla="*/ 91465 h 296430"/>
              <a:gd name="connsiteX5" fmla="*/ 68074 w 182040"/>
              <a:gd name="connsiteY5" fmla="*/ 108810 h 296430"/>
              <a:gd name="connsiteX6" fmla="*/ 68074 w 182040"/>
              <a:gd name="connsiteY6" fmla="*/ 126143 h 296430"/>
              <a:gd name="connsiteX7" fmla="*/ 117137 w 182040"/>
              <a:gd name="connsiteY7" fmla="*/ 110383 h 296430"/>
              <a:gd name="connsiteX8" fmla="*/ 164618 w 182040"/>
              <a:gd name="connsiteY8" fmla="*/ 93051 h 296430"/>
              <a:gd name="connsiteX9" fmla="*/ 164618 w 182040"/>
              <a:gd name="connsiteY9" fmla="*/ 115116 h 296430"/>
              <a:gd name="connsiteX10" fmla="*/ 164618 w 182040"/>
              <a:gd name="connsiteY10" fmla="*/ 138755 h 296430"/>
              <a:gd name="connsiteX11" fmla="*/ 117137 w 182040"/>
              <a:gd name="connsiteY11" fmla="*/ 156101 h 296430"/>
              <a:gd name="connsiteX12" fmla="*/ 68074 w 182040"/>
              <a:gd name="connsiteY12" fmla="*/ 173433 h 296430"/>
              <a:gd name="connsiteX13" fmla="*/ 68074 w 182040"/>
              <a:gd name="connsiteY13" fmla="*/ 195511 h 296430"/>
              <a:gd name="connsiteX14" fmla="*/ 68074 w 182040"/>
              <a:gd name="connsiteY14" fmla="*/ 217577 h 296430"/>
              <a:gd name="connsiteX15" fmla="*/ 121885 w 182040"/>
              <a:gd name="connsiteY15" fmla="*/ 198658 h 296430"/>
              <a:gd name="connsiteX16" fmla="*/ 175690 w 182040"/>
              <a:gd name="connsiteY16" fmla="*/ 178166 h 296430"/>
              <a:gd name="connsiteX17" fmla="*/ 175690 w 182040"/>
              <a:gd name="connsiteY17" fmla="*/ 230190 h 296430"/>
              <a:gd name="connsiteX18" fmla="*/ 91814 w 182040"/>
              <a:gd name="connsiteY18" fmla="*/ 260135 h 296430"/>
              <a:gd name="connsiteX19" fmla="*/ 6350 w 182040"/>
              <a:gd name="connsiteY19" fmla="*/ 290080 h 296430"/>
              <a:gd name="connsiteX20" fmla="*/ 6350 w 182040"/>
              <a:gd name="connsiteY20" fmla="*/ 178166 h 296430"/>
              <a:gd name="connsiteX21" fmla="*/ 6350 w 182040"/>
              <a:gd name="connsiteY21" fmla="*/ 64666 h 2964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82040" h="296430">
                <a:moveTo>
                  <a:pt x="6350" y="64666"/>
                </a:moveTo>
                <a:lnTo>
                  <a:pt x="90231" y="36295"/>
                </a:lnTo>
                <a:lnTo>
                  <a:pt x="172525" y="6350"/>
                </a:lnTo>
                <a:lnTo>
                  <a:pt x="172525" y="53640"/>
                </a:lnTo>
                <a:lnTo>
                  <a:pt x="68074" y="91465"/>
                </a:lnTo>
                <a:lnTo>
                  <a:pt x="68074" y="108810"/>
                </a:lnTo>
                <a:lnTo>
                  <a:pt x="68074" y="126143"/>
                </a:lnTo>
                <a:lnTo>
                  <a:pt x="117137" y="110383"/>
                </a:lnTo>
                <a:lnTo>
                  <a:pt x="164618" y="93051"/>
                </a:lnTo>
                <a:lnTo>
                  <a:pt x="164618" y="115116"/>
                </a:lnTo>
                <a:lnTo>
                  <a:pt x="164618" y="138755"/>
                </a:lnTo>
                <a:lnTo>
                  <a:pt x="117137" y="156101"/>
                </a:lnTo>
                <a:lnTo>
                  <a:pt x="68074" y="173433"/>
                </a:lnTo>
                <a:lnTo>
                  <a:pt x="68074" y="195511"/>
                </a:lnTo>
                <a:lnTo>
                  <a:pt x="68074" y="217577"/>
                </a:lnTo>
                <a:lnTo>
                  <a:pt x="121885" y="198658"/>
                </a:lnTo>
                <a:lnTo>
                  <a:pt x="175690" y="178166"/>
                </a:lnTo>
                <a:lnTo>
                  <a:pt x="175690" y="230190"/>
                </a:lnTo>
                <a:lnTo>
                  <a:pt x="91814" y="260135"/>
                </a:lnTo>
                <a:lnTo>
                  <a:pt x="6350" y="290080"/>
                </a:lnTo>
                <a:lnTo>
                  <a:pt x="6350" y="178166"/>
                </a:lnTo>
                <a:lnTo>
                  <a:pt x="6350" y="6466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Freeform 3"/>
          <p:cNvSpPr/>
          <p:nvPr/>
        </p:nvSpPr>
        <p:spPr>
          <a:xfrm>
            <a:off x="5301972" y="2771099"/>
            <a:ext cx="153512" cy="208068"/>
          </a:xfrm>
          <a:custGeom>
            <a:avLst/>
            <a:gdLst>
              <a:gd name="connsiteX0" fmla="*/ 0 w 153512"/>
              <a:gd name="connsiteY0" fmla="*/ 45704 h 208068"/>
              <a:gd name="connsiteX1" fmla="*/ 52221 w 153512"/>
              <a:gd name="connsiteY1" fmla="*/ 26798 h 208068"/>
              <a:gd name="connsiteX2" fmla="*/ 52221 w 153512"/>
              <a:gd name="connsiteY2" fmla="*/ 39398 h 208068"/>
              <a:gd name="connsiteX3" fmla="*/ 52221 w 153512"/>
              <a:gd name="connsiteY3" fmla="*/ 53584 h 208068"/>
              <a:gd name="connsiteX4" fmla="*/ 63306 w 153512"/>
              <a:gd name="connsiteY4" fmla="*/ 34677 h 208068"/>
              <a:gd name="connsiteX5" fmla="*/ 68048 w 153512"/>
              <a:gd name="connsiteY5" fmla="*/ 28371 h 208068"/>
              <a:gd name="connsiteX6" fmla="*/ 74379 w 153512"/>
              <a:gd name="connsiteY6" fmla="*/ 22065 h 208068"/>
              <a:gd name="connsiteX7" fmla="*/ 88629 w 153512"/>
              <a:gd name="connsiteY7" fmla="*/ 11026 h 208068"/>
              <a:gd name="connsiteX8" fmla="*/ 104456 w 153512"/>
              <a:gd name="connsiteY8" fmla="*/ 4720 h 208068"/>
              <a:gd name="connsiteX9" fmla="*/ 115528 w 153512"/>
              <a:gd name="connsiteY9" fmla="*/ 1573 h 208068"/>
              <a:gd name="connsiteX10" fmla="*/ 125024 w 153512"/>
              <a:gd name="connsiteY10" fmla="*/ 0 h 208068"/>
              <a:gd name="connsiteX11" fmla="*/ 132943 w 153512"/>
              <a:gd name="connsiteY11" fmla="*/ 1573 h 208068"/>
              <a:gd name="connsiteX12" fmla="*/ 140851 w 153512"/>
              <a:gd name="connsiteY12" fmla="*/ 6306 h 208068"/>
              <a:gd name="connsiteX13" fmla="*/ 145605 w 153512"/>
              <a:gd name="connsiteY13" fmla="*/ 14185 h 208068"/>
              <a:gd name="connsiteX14" fmla="*/ 150347 w 153512"/>
              <a:gd name="connsiteY14" fmla="*/ 23638 h 208068"/>
              <a:gd name="connsiteX15" fmla="*/ 151936 w 153512"/>
              <a:gd name="connsiteY15" fmla="*/ 34677 h 208068"/>
              <a:gd name="connsiteX16" fmla="*/ 153512 w 153512"/>
              <a:gd name="connsiteY16" fmla="*/ 48863 h 208068"/>
              <a:gd name="connsiteX17" fmla="*/ 153512 w 153512"/>
              <a:gd name="connsiteY17" fmla="*/ 152897 h 208068"/>
              <a:gd name="connsiteX18" fmla="*/ 125024 w 153512"/>
              <a:gd name="connsiteY18" fmla="*/ 163936 h 208068"/>
              <a:gd name="connsiteX19" fmla="*/ 98125 w 153512"/>
              <a:gd name="connsiteY19" fmla="*/ 173389 h 208068"/>
              <a:gd name="connsiteX20" fmla="*/ 98125 w 153512"/>
              <a:gd name="connsiteY20" fmla="*/ 83541 h 208068"/>
              <a:gd name="connsiteX21" fmla="*/ 98125 w 153512"/>
              <a:gd name="connsiteY21" fmla="*/ 75662 h 208068"/>
              <a:gd name="connsiteX22" fmla="*/ 96536 w 153512"/>
              <a:gd name="connsiteY22" fmla="*/ 70929 h 208068"/>
              <a:gd name="connsiteX23" fmla="*/ 91794 w 153512"/>
              <a:gd name="connsiteY23" fmla="*/ 63049 h 208068"/>
              <a:gd name="connsiteX24" fmla="*/ 85464 w 153512"/>
              <a:gd name="connsiteY24" fmla="*/ 61476 h 208068"/>
              <a:gd name="connsiteX25" fmla="*/ 77544 w 153512"/>
              <a:gd name="connsiteY25" fmla="*/ 63049 h 208068"/>
              <a:gd name="connsiteX26" fmla="*/ 69637 w 153512"/>
              <a:gd name="connsiteY26" fmla="*/ 67782 h 208068"/>
              <a:gd name="connsiteX27" fmla="*/ 61717 w 153512"/>
              <a:gd name="connsiteY27" fmla="*/ 77235 h 208068"/>
              <a:gd name="connsiteX28" fmla="*/ 58552 w 153512"/>
              <a:gd name="connsiteY28" fmla="*/ 83541 h 208068"/>
              <a:gd name="connsiteX29" fmla="*/ 56975 w 153512"/>
              <a:gd name="connsiteY29" fmla="*/ 89848 h 208068"/>
              <a:gd name="connsiteX30" fmla="*/ 55386 w 153512"/>
              <a:gd name="connsiteY30" fmla="*/ 99301 h 208068"/>
              <a:gd name="connsiteX31" fmla="*/ 55386 w 153512"/>
              <a:gd name="connsiteY31" fmla="*/ 110340 h 208068"/>
              <a:gd name="connsiteX32" fmla="*/ 55386 w 153512"/>
              <a:gd name="connsiteY32" fmla="*/ 149751 h 208068"/>
              <a:gd name="connsiteX33" fmla="*/ 55386 w 153512"/>
              <a:gd name="connsiteY33" fmla="*/ 187575 h 208068"/>
              <a:gd name="connsiteX34" fmla="*/ 28488 w 153512"/>
              <a:gd name="connsiteY34" fmla="*/ 198615 h 208068"/>
              <a:gd name="connsiteX35" fmla="*/ 0 w 153512"/>
              <a:gd name="connsiteY35" fmla="*/ 208067 h 208068"/>
              <a:gd name="connsiteX36" fmla="*/ 0 w 153512"/>
              <a:gd name="connsiteY36" fmla="*/ 127672 h 208068"/>
              <a:gd name="connsiteX37" fmla="*/ 0 w 153512"/>
              <a:gd name="connsiteY37" fmla="*/ 45704 h 2080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53512" h="208068">
                <a:moveTo>
                  <a:pt x="0" y="45704"/>
                </a:moveTo>
                <a:lnTo>
                  <a:pt x="52221" y="26798"/>
                </a:lnTo>
                <a:lnTo>
                  <a:pt x="52221" y="39398"/>
                </a:lnTo>
                <a:lnTo>
                  <a:pt x="52221" y="53584"/>
                </a:lnTo>
                <a:lnTo>
                  <a:pt x="63306" y="34677"/>
                </a:lnTo>
                <a:lnTo>
                  <a:pt x="68048" y="28371"/>
                </a:lnTo>
                <a:lnTo>
                  <a:pt x="74379" y="22065"/>
                </a:lnTo>
                <a:lnTo>
                  <a:pt x="88629" y="11026"/>
                </a:lnTo>
                <a:lnTo>
                  <a:pt x="104456" y="4720"/>
                </a:lnTo>
                <a:lnTo>
                  <a:pt x="115528" y="1573"/>
                </a:lnTo>
                <a:lnTo>
                  <a:pt x="125024" y="0"/>
                </a:lnTo>
                <a:lnTo>
                  <a:pt x="132943" y="1573"/>
                </a:lnTo>
                <a:lnTo>
                  <a:pt x="140851" y="6306"/>
                </a:lnTo>
                <a:lnTo>
                  <a:pt x="145605" y="14185"/>
                </a:lnTo>
                <a:lnTo>
                  <a:pt x="150347" y="23638"/>
                </a:lnTo>
                <a:lnTo>
                  <a:pt x="151936" y="34677"/>
                </a:lnTo>
                <a:lnTo>
                  <a:pt x="153512" y="48863"/>
                </a:lnTo>
                <a:lnTo>
                  <a:pt x="153512" y="152897"/>
                </a:lnTo>
                <a:lnTo>
                  <a:pt x="125024" y="163936"/>
                </a:lnTo>
                <a:lnTo>
                  <a:pt x="98125" y="173389"/>
                </a:lnTo>
                <a:lnTo>
                  <a:pt x="98125" y="83541"/>
                </a:lnTo>
                <a:lnTo>
                  <a:pt x="98125" y="75662"/>
                </a:lnTo>
                <a:lnTo>
                  <a:pt x="96536" y="70929"/>
                </a:lnTo>
                <a:lnTo>
                  <a:pt x="91794" y="63049"/>
                </a:lnTo>
                <a:lnTo>
                  <a:pt x="85464" y="61476"/>
                </a:lnTo>
                <a:lnTo>
                  <a:pt x="77544" y="63049"/>
                </a:lnTo>
                <a:lnTo>
                  <a:pt x="69637" y="67782"/>
                </a:lnTo>
                <a:lnTo>
                  <a:pt x="61717" y="77235"/>
                </a:lnTo>
                <a:lnTo>
                  <a:pt x="58552" y="83541"/>
                </a:lnTo>
                <a:lnTo>
                  <a:pt x="56975" y="89848"/>
                </a:lnTo>
                <a:lnTo>
                  <a:pt x="55386" y="99301"/>
                </a:lnTo>
                <a:lnTo>
                  <a:pt x="55386" y="110340"/>
                </a:lnTo>
                <a:lnTo>
                  <a:pt x="55386" y="149751"/>
                </a:lnTo>
                <a:lnTo>
                  <a:pt x="55386" y="187575"/>
                </a:lnTo>
                <a:lnTo>
                  <a:pt x="28488" y="198615"/>
                </a:lnTo>
                <a:lnTo>
                  <a:pt x="0" y="208067"/>
                </a:lnTo>
                <a:lnTo>
                  <a:pt x="0" y="127672"/>
                </a:lnTo>
                <a:lnTo>
                  <a:pt x="0" y="4570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Freeform 3"/>
          <p:cNvSpPr/>
          <p:nvPr/>
        </p:nvSpPr>
        <p:spPr>
          <a:xfrm>
            <a:off x="5295622" y="2764749"/>
            <a:ext cx="166212" cy="220768"/>
          </a:xfrm>
          <a:custGeom>
            <a:avLst/>
            <a:gdLst>
              <a:gd name="connsiteX0" fmla="*/ 6350 w 166212"/>
              <a:gd name="connsiteY0" fmla="*/ 52054 h 220768"/>
              <a:gd name="connsiteX1" fmla="*/ 58571 w 166212"/>
              <a:gd name="connsiteY1" fmla="*/ 33148 h 220768"/>
              <a:gd name="connsiteX2" fmla="*/ 58571 w 166212"/>
              <a:gd name="connsiteY2" fmla="*/ 45748 h 220768"/>
              <a:gd name="connsiteX3" fmla="*/ 58571 w 166212"/>
              <a:gd name="connsiteY3" fmla="*/ 59934 h 220768"/>
              <a:gd name="connsiteX4" fmla="*/ 69656 w 166212"/>
              <a:gd name="connsiteY4" fmla="*/ 41027 h 220768"/>
              <a:gd name="connsiteX5" fmla="*/ 74398 w 166212"/>
              <a:gd name="connsiteY5" fmla="*/ 34721 h 220768"/>
              <a:gd name="connsiteX6" fmla="*/ 80729 w 166212"/>
              <a:gd name="connsiteY6" fmla="*/ 28415 h 220768"/>
              <a:gd name="connsiteX7" fmla="*/ 94979 w 166212"/>
              <a:gd name="connsiteY7" fmla="*/ 17376 h 220768"/>
              <a:gd name="connsiteX8" fmla="*/ 110806 w 166212"/>
              <a:gd name="connsiteY8" fmla="*/ 11070 h 220768"/>
              <a:gd name="connsiteX9" fmla="*/ 121878 w 166212"/>
              <a:gd name="connsiteY9" fmla="*/ 7923 h 220768"/>
              <a:gd name="connsiteX10" fmla="*/ 131374 w 166212"/>
              <a:gd name="connsiteY10" fmla="*/ 6350 h 220768"/>
              <a:gd name="connsiteX11" fmla="*/ 139293 w 166212"/>
              <a:gd name="connsiteY11" fmla="*/ 7923 h 220768"/>
              <a:gd name="connsiteX12" fmla="*/ 147201 w 166212"/>
              <a:gd name="connsiteY12" fmla="*/ 12656 h 220768"/>
              <a:gd name="connsiteX13" fmla="*/ 151955 w 166212"/>
              <a:gd name="connsiteY13" fmla="*/ 20535 h 220768"/>
              <a:gd name="connsiteX14" fmla="*/ 156697 w 166212"/>
              <a:gd name="connsiteY14" fmla="*/ 29988 h 220768"/>
              <a:gd name="connsiteX15" fmla="*/ 158286 w 166212"/>
              <a:gd name="connsiteY15" fmla="*/ 41027 h 220768"/>
              <a:gd name="connsiteX16" fmla="*/ 159862 w 166212"/>
              <a:gd name="connsiteY16" fmla="*/ 55213 h 220768"/>
              <a:gd name="connsiteX17" fmla="*/ 159862 w 166212"/>
              <a:gd name="connsiteY17" fmla="*/ 159247 h 220768"/>
              <a:gd name="connsiteX18" fmla="*/ 131374 w 166212"/>
              <a:gd name="connsiteY18" fmla="*/ 170286 h 220768"/>
              <a:gd name="connsiteX19" fmla="*/ 104475 w 166212"/>
              <a:gd name="connsiteY19" fmla="*/ 179739 h 220768"/>
              <a:gd name="connsiteX20" fmla="*/ 104475 w 166212"/>
              <a:gd name="connsiteY20" fmla="*/ 89891 h 220768"/>
              <a:gd name="connsiteX21" fmla="*/ 104475 w 166212"/>
              <a:gd name="connsiteY21" fmla="*/ 82012 h 220768"/>
              <a:gd name="connsiteX22" fmla="*/ 102886 w 166212"/>
              <a:gd name="connsiteY22" fmla="*/ 77279 h 220768"/>
              <a:gd name="connsiteX23" fmla="*/ 98144 w 166212"/>
              <a:gd name="connsiteY23" fmla="*/ 69399 h 220768"/>
              <a:gd name="connsiteX24" fmla="*/ 91814 w 166212"/>
              <a:gd name="connsiteY24" fmla="*/ 67826 h 220768"/>
              <a:gd name="connsiteX25" fmla="*/ 83894 w 166212"/>
              <a:gd name="connsiteY25" fmla="*/ 69399 h 220768"/>
              <a:gd name="connsiteX26" fmla="*/ 75987 w 166212"/>
              <a:gd name="connsiteY26" fmla="*/ 74132 h 220768"/>
              <a:gd name="connsiteX27" fmla="*/ 68067 w 166212"/>
              <a:gd name="connsiteY27" fmla="*/ 83585 h 220768"/>
              <a:gd name="connsiteX28" fmla="*/ 64902 w 166212"/>
              <a:gd name="connsiteY28" fmla="*/ 89891 h 220768"/>
              <a:gd name="connsiteX29" fmla="*/ 63325 w 166212"/>
              <a:gd name="connsiteY29" fmla="*/ 96198 h 220768"/>
              <a:gd name="connsiteX30" fmla="*/ 61736 w 166212"/>
              <a:gd name="connsiteY30" fmla="*/ 105651 h 220768"/>
              <a:gd name="connsiteX31" fmla="*/ 61736 w 166212"/>
              <a:gd name="connsiteY31" fmla="*/ 116690 h 220768"/>
              <a:gd name="connsiteX32" fmla="*/ 61736 w 166212"/>
              <a:gd name="connsiteY32" fmla="*/ 156101 h 220768"/>
              <a:gd name="connsiteX33" fmla="*/ 61736 w 166212"/>
              <a:gd name="connsiteY33" fmla="*/ 193925 h 220768"/>
              <a:gd name="connsiteX34" fmla="*/ 34838 w 166212"/>
              <a:gd name="connsiteY34" fmla="*/ 204965 h 220768"/>
              <a:gd name="connsiteX35" fmla="*/ 6350 w 166212"/>
              <a:gd name="connsiteY35" fmla="*/ 214417 h 220768"/>
              <a:gd name="connsiteX36" fmla="*/ 6350 w 166212"/>
              <a:gd name="connsiteY36" fmla="*/ 134022 h 220768"/>
              <a:gd name="connsiteX37" fmla="*/ 6350 w 166212"/>
              <a:gd name="connsiteY37" fmla="*/ 52054 h 220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66212" h="220768">
                <a:moveTo>
                  <a:pt x="6350" y="52054"/>
                </a:moveTo>
                <a:lnTo>
                  <a:pt x="58571" y="33148"/>
                </a:lnTo>
                <a:lnTo>
                  <a:pt x="58571" y="45748"/>
                </a:lnTo>
                <a:lnTo>
                  <a:pt x="58571" y="59934"/>
                </a:lnTo>
                <a:lnTo>
                  <a:pt x="69656" y="41027"/>
                </a:lnTo>
                <a:lnTo>
                  <a:pt x="74398" y="34721"/>
                </a:lnTo>
                <a:lnTo>
                  <a:pt x="80729" y="28415"/>
                </a:lnTo>
                <a:lnTo>
                  <a:pt x="94979" y="17376"/>
                </a:lnTo>
                <a:lnTo>
                  <a:pt x="110806" y="11070"/>
                </a:lnTo>
                <a:lnTo>
                  <a:pt x="121878" y="7923"/>
                </a:lnTo>
                <a:lnTo>
                  <a:pt x="131374" y="6350"/>
                </a:lnTo>
                <a:lnTo>
                  <a:pt x="139293" y="7923"/>
                </a:lnTo>
                <a:lnTo>
                  <a:pt x="147201" y="12656"/>
                </a:lnTo>
                <a:lnTo>
                  <a:pt x="151955" y="20535"/>
                </a:lnTo>
                <a:lnTo>
                  <a:pt x="156697" y="29988"/>
                </a:lnTo>
                <a:lnTo>
                  <a:pt x="158286" y="41027"/>
                </a:lnTo>
                <a:lnTo>
                  <a:pt x="159862" y="55213"/>
                </a:lnTo>
                <a:lnTo>
                  <a:pt x="159862" y="159247"/>
                </a:lnTo>
                <a:lnTo>
                  <a:pt x="131374" y="170286"/>
                </a:lnTo>
                <a:lnTo>
                  <a:pt x="104475" y="179739"/>
                </a:lnTo>
                <a:lnTo>
                  <a:pt x="104475" y="89891"/>
                </a:lnTo>
                <a:lnTo>
                  <a:pt x="104475" y="82012"/>
                </a:lnTo>
                <a:lnTo>
                  <a:pt x="102886" y="77279"/>
                </a:lnTo>
                <a:lnTo>
                  <a:pt x="98144" y="69399"/>
                </a:lnTo>
                <a:lnTo>
                  <a:pt x="91814" y="67826"/>
                </a:lnTo>
                <a:lnTo>
                  <a:pt x="83894" y="69399"/>
                </a:lnTo>
                <a:lnTo>
                  <a:pt x="75987" y="74132"/>
                </a:lnTo>
                <a:lnTo>
                  <a:pt x="68067" y="83585"/>
                </a:lnTo>
                <a:lnTo>
                  <a:pt x="64902" y="89891"/>
                </a:lnTo>
                <a:lnTo>
                  <a:pt x="63325" y="96198"/>
                </a:lnTo>
                <a:lnTo>
                  <a:pt x="61736" y="105651"/>
                </a:lnTo>
                <a:lnTo>
                  <a:pt x="61736" y="116690"/>
                </a:lnTo>
                <a:lnTo>
                  <a:pt x="61736" y="156101"/>
                </a:lnTo>
                <a:lnTo>
                  <a:pt x="61736" y="193925"/>
                </a:lnTo>
                <a:lnTo>
                  <a:pt x="34838" y="204965"/>
                </a:lnTo>
                <a:lnTo>
                  <a:pt x="6350" y="214417"/>
                </a:lnTo>
                <a:lnTo>
                  <a:pt x="6350" y="134022"/>
                </a:lnTo>
                <a:lnTo>
                  <a:pt x="6350" y="5205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8" name="Freeform 3"/>
          <p:cNvSpPr/>
          <p:nvPr/>
        </p:nvSpPr>
        <p:spPr>
          <a:xfrm>
            <a:off x="5479231" y="2663905"/>
            <a:ext cx="109210" cy="234866"/>
          </a:xfrm>
          <a:custGeom>
            <a:avLst/>
            <a:gdLst>
              <a:gd name="connsiteX0" fmla="*/ 77556 w 109210"/>
              <a:gd name="connsiteY0" fmla="*/ 0 h 234866"/>
              <a:gd name="connsiteX1" fmla="*/ 77556 w 109210"/>
              <a:gd name="connsiteY1" fmla="*/ 61476 h 234866"/>
              <a:gd name="connsiteX2" fmla="*/ 91794 w 109210"/>
              <a:gd name="connsiteY2" fmla="*/ 56743 h 234866"/>
              <a:gd name="connsiteX3" fmla="*/ 107621 w 109210"/>
              <a:gd name="connsiteY3" fmla="*/ 50437 h 234866"/>
              <a:gd name="connsiteX4" fmla="*/ 107621 w 109210"/>
              <a:gd name="connsiteY4" fmla="*/ 74088 h 234866"/>
              <a:gd name="connsiteX5" fmla="*/ 107621 w 109210"/>
              <a:gd name="connsiteY5" fmla="*/ 96154 h 234866"/>
              <a:gd name="connsiteX6" fmla="*/ 91794 w 109210"/>
              <a:gd name="connsiteY6" fmla="*/ 102460 h 234866"/>
              <a:gd name="connsiteX7" fmla="*/ 77556 w 109210"/>
              <a:gd name="connsiteY7" fmla="*/ 107193 h 234866"/>
              <a:gd name="connsiteX8" fmla="*/ 77556 w 109210"/>
              <a:gd name="connsiteY8" fmla="*/ 137138 h 234866"/>
              <a:gd name="connsiteX9" fmla="*/ 77556 w 109210"/>
              <a:gd name="connsiteY9" fmla="*/ 165510 h 234866"/>
              <a:gd name="connsiteX10" fmla="*/ 77556 w 109210"/>
              <a:gd name="connsiteY10" fmla="*/ 173389 h 234866"/>
              <a:gd name="connsiteX11" fmla="*/ 79133 w 109210"/>
              <a:gd name="connsiteY11" fmla="*/ 178122 h 234866"/>
              <a:gd name="connsiteX12" fmla="*/ 82298 w 109210"/>
              <a:gd name="connsiteY12" fmla="*/ 181269 h 234866"/>
              <a:gd name="connsiteX13" fmla="*/ 88629 w 109210"/>
              <a:gd name="connsiteY13" fmla="*/ 179696 h 234866"/>
              <a:gd name="connsiteX14" fmla="*/ 94960 w 109210"/>
              <a:gd name="connsiteY14" fmla="*/ 176549 h 234866"/>
              <a:gd name="connsiteX15" fmla="*/ 106045 w 109210"/>
              <a:gd name="connsiteY15" fmla="*/ 170243 h 234866"/>
              <a:gd name="connsiteX16" fmla="*/ 107621 w 109210"/>
              <a:gd name="connsiteY16" fmla="*/ 190735 h 234866"/>
              <a:gd name="connsiteX17" fmla="*/ 109210 w 109210"/>
              <a:gd name="connsiteY17" fmla="*/ 211227 h 234866"/>
              <a:gd name="connsiteX18" fmla="*/ 90218 w 109210"/>
              <a:gd name="connsiteY18" fmla="*/ 222253 h 234866"/>
              <a:gd name="connsiteX19" fmla="*/ 71226 w 109210"/>
              <a:gd name="connsiteY19" fmla="*/ 230146 h 234866"/>
              <a:gd name="connsiteX20" fmla="*/ 61730 w 109210"/>
              <a:gd name="connsiteY20" fmla="*/ 233292 h 234866"/>
              <a:gd name="connsiteX21" fmla="*/ 53810 w 109210"/>
              <a:gd name="connsiteY21" fmla="*/ 234866 h 234866"/>
              <a:gd name="connsiteX22" fmla="*/ 39573 w 109210"/>
              <a:gd name="connsiteY22" fmla="*/ 234866 h 234866"/>
              <a:gd name="connsiteX23" fmla="*/ 31653 w 109210"/>
              <a:gd name="connsiteY23" fmla="*/ 231719 h 234866"/>
              <a:gd name="connsiteX24" fmla="*/ 28488 w 109210"/>
              <a:gd name="connsiteY24" fmla="*/ 226986 h 234866"/>
              <a:gd name="connsiteX25" fmla="*/ 25322 w 109210"/>
              <a:gd name="connsiteY25" fmla="*/ 222253 h 234866"/>
              <a:gd name="connsiteX26" fmla="*/ 23746 w 109210"/>
              <a:gd name="connsiteY26" fmla="*/ 215960 h 234866"/>
              <a:gd name="connsiteX27" fmla="*/ 22157 w 109210"/>
              <a:gd name="connsiteY27" fmla="*/ 208067 h 234866"/>
              <a:gd name="connsiteX28" fmla="*/ 20580 w 109210"/>
              <a:gd name="connsiteY28" fmla="*/ 197041 h 234866"/>
              <a:gd name="connsiteX29" fmla="*/ 20580 w 109210"/>
              <a:gd name="connsiteY29" fmla="*/ 184429 h 234866"/>
              <a:gd name="connsiteX30" fmla="*/ 20580 w 109210"/>
              <a:gd name="connsiteY30" fmla="*/ 127685 h 234866"/>
              <a:gd name="connsiteX31" fmla="*/ 11084 w 109210"/>
              <a:gd name="connsiteY31" fmla="*/ 130832 h 234866"/>
              <a:gd name="connsiteX32" fmla="*/ 0 w 109210"/>
              <a:gd name="connsiteY32" fmla="*/ 133991 h 234866"/>
              <a:gd name="connsiteX33" fmla="*/ 0 w 109210"/>
              <a:gd name="connsiteY33" fmla="*/ 111913 h 234866"/>
              <a:gd name="connsiteX34" fmla="*/ 0 w 109210"/>
              <a:gd name="connsiteY34" fmla="*/ 88274 h 234866"/>
              <a:gd name="connsiteX35" fmla="*/ 11084 w 109210"/>
              <a:gd name="connsiteY35" fmla="*/ 85115 h 234866"/>
              <a:gd name="connsiteX36" fmla="*/ 20580 w 109210"/>
              <a:gd name="connsiteY36" fmla="*/ 81968 h 234866"/>
              <a:gd name="connsiteX37" fmla="*/ 20580 w 109210"/>
              <a:gd name="connsiteY37" fmla="*/ 66209 h 234866"/>
              <a:gd name="connsiteX38" fmla="*/ 20580 w 109210"/>
              <a:gd name="connsiteY38" fmla="*/ 52023 h 234866"/>
              <a:gd name="connsiteX39" fmla="*/ 77556 w 109210"/>
              <a:gd name="connsiteY39" fmla="*/ 0 h 2348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09210" h="234866">
                <a:moveTo>
                  <a:pt x="77556" y="0"/>
                </a:moveTo>
                <a:lnTo>
                  <a:pt x="77556" y="61476"/>
                </a:lnTo>
                <a:lnTo>
                  <a:pt x="91794" y="56743"/>
                </a:lnTo>
                <a:lnTo>
                  <a:pt x="107621" y="50437"/>
                </a:lnTo>
                <a:lnTo>
                  <a:pt x="107621" y="74088"/>
                </a:lnTo>
                <a:lnTo>
                  <a:pt x="107621" y="96154"/>
                </a:lnTo>
                <a:lnTo>
                  <a:pt x="91794" y="102460"/>
                </a:lnTo>
                <a:lnTo>
                  <a:pt x="77556" y="107193"/>
                </a:lnTo>
                <a:lnTo>
                  <a:pt x="77556" y="137138"/>
                </a:lnTo>
                <a:lnTo>
                  <a:pt x="77556" y="165510"/>
                </a:lnTo>
                <a:lnTo>
                  <a:pt x="77556" y="173389"/>
                </a:lnTo>
                <a:lnTo>
                  <a:pt x="79133" y="178122"/>
                </a:lnTo>
                <a:lnTo>
                  <a:pt x="82298" y="181269"/>
                </a:lnTo>
                <a:lnTo>
                  <a:pt x="88629" y="179696"/>
                </a:lnTo>
                <a:lnTo>
                  <a:pt x="94960" y="176549"/>
                </a:lnTo>
                <a:lnTo>
                  <a:pt x="106045" y="170243"/>
                </a:lnTo>
                <a:lnTo>
                  <a:pt x="107621" y="190735"/>
                </a:lnTo>
                <a:lnTo>
                  <a:pt x="109210" y="211227"/>
                </a:lnTo>
                <a:lnTo>
                  <a:pt x="90218" y="222253"/>
                </a:lnTo>
                <a:lnTo>
                  <a:pt x="71226" y="230146"/>
                </a:lnTo>
                <a:lnTo>
                  <a:pt x="61730" y="233292"/>
                </a:lnTo>
                <a:lnTo>
                  <a:pt x="53810" y="234866"/>
                </a:lnTo>
                <a:lnTo>
                  <a:pt x="39573" y="234866"/>
                </a:lnTo>
                <a:lnTo>
                  <a:pt x="31653" y="231719"/>
                </a:lnTo>
                <a:lnTo>
                  <a:pt x="28488" y="226986"/>
                </a:lnTo>
                <a:lnTo>
                  <a:pt x="25322" y="222253"/>
                </a:lnTo>
                <a:lnTo>
                  <a:pt x="23746" y="215960"/>
                </a:lnTo>
                <a:lnTo>
                  <a:pt x="22157" y="208067"/>
                </a:lnTo>
                <a:lnTo>
                  <a:pt x="20580" y="197041"/>
                </a:lnTo>
                <a:lnTo>
                  <a:pt x="20580" y="184429"/>
                </a:lnTo>
                <a:lnTo>
                  <a:pt x="20580" y="127685"/>
                </a:lnTo>
                <a:lnTo>
                  <a:pt x="11084" y="130832"/>
                </a:lnTo>
                <a:lnTo>
                  <a:pt x="0" y="133991"/>
                </a:lnTo>
                <a:lnTo>
                  <a:pt x="0" y="111913"/>
                </a:lnTo>
                <a:lnTo>
                  <a:pt x="0" y="88274"/>
                </a:lnTo>
                <a:lnTo>
                  <a:pt x="11084" y="85115"/>
                </a:lnTo>
                <a:lnTo>
                  <a:pt x="20580" y="81968"/>
                </a:lnTo>
                <a:lnTo>
                  <a:pt x="20580" y="66209"/>
                </a:lnTo>
                <a:lnTo>
                  <a:pt x="20580" y="52023"/>
                </a:lnTo>
                <a:lnTo>
                  <a:pt x="77556"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Freeform 3"/>
          <p:cNvSpPr/>
          <p:nvPr/>
        </p:nvSpPr>
        <p:spPr>
          <a:xfrm>
            <a:off x="5472881" y="2657555"/>
            <a:ext cx="121910" cy="247566"/>
          </a:xfrm>
          <a:custGeom>
            <a:avLst/>
            <a:gdLst>
              <a:gd name="connsiteX0" fmla="*/ 83906 w 121910"/>
              <a:gd name="connsiteY0" fmla="*/ 6350 h 247566"/>
              <a:gd name="connsiteX1" fmla="*/ 83906 w 121910"/>
              <a:gd name="connsiteY1" fmla="*/ 67826 h 247566"/>
              <a:gd name="connsiteX2" fmla="*/ 98144 w 121910"/>
              <a:gd name="connsiteY2" fmla="*/ 63093 h 247566"/>
              <a:gd name="connsiteX3" fmla="*/ 113971 w 121910"/>
              <a:gd name="connsiteY3" fmla="*/ 56787 h 247566"/>
              <a:gd name="connsiteX4" fmla="*/ 113971 w 121910"/>
              <a:gd name="connsiteY4" fmla="*/ 80438 h 247566"/>
              <a:gd name="connsiteX5" fmla="*/ 113971 w 121910"/>
              <a:gd name="connsiteY5" fmla="*/ 102504 h 247566"/>
              <a:gd name="connsiteX6" fmla="*/ 98144 w 121910"/>
              <a:gd name="connsiteY6" fmla="*/ 108810 h 247566"/>
              <a:gd name="connsiteX7" fmla="*/ 83906 w 121910"/>
              <a:gd name="connsiteY7" fmla="*/ 113543 h 247566"/>
              <a:gd name="connsiteX8" fmla="*/ 83906 w 121910"/>
              <a:gd name="connsiteY8" fmla="*/ 143488 h 247566"/>
              <a:gd name="connsiteX9" fmla="*/ 83906 w 121910"/>
              <a:gd name="connsiteY9" fmla="*/ 171860 h 247566"/>
              <a:gd name="connsiteX10" fmla="*/ 83906 w 121910"/>
              <a:gd name="connsiteY10" fmla="*/ 179739 h 247566"/>
              <a:gd name="connsiteX11" fmla="*/ 85483 w 121910"/>
              <a:gd name="connsiteY11" fmla="*/ 184472 h 247566"/>
              <a:gd name="connsiteX12" fmla="*/ 88648 w 121910"/>
              <a:gd name="connsiteY12" fmla="*/ 187619 h 247566"/>
              <a:gd name="connsiteX13" fmla="*/ 94979 w 121910"/>
              <a:gd name="connsiteY13" fmla="*/ 186046 h 247566"/>
              <a:gd name="connsiteX14" fmla="*/ 101310 w 121910"/>
              <a:gd name="connsiteY14" fmla="*/ 182899 h 247566"/>
              <a:gd name="connsiteX15" fmla="*/ 112395 w 121910"/>
              <a:gd name="connsiteY15" fmla="*/ 176593 h 247566"/>
              <a:gd name="connsiteX16" fmla="*/ 113971 w 121910"/>
              <a:gd name="connsiteY16" fmla="*/ 197085 h 247566"/>
              <a:gd name="connsiteX17" fmla="*/ 115560 w 121910"/>
              <a:gd name="connsiteY17" fmla="*/ 217577 h 247566"/>
              <a:gd name="connsiteX18" fmla="*/ 96568 w 121910"/>
              <a:gd name="connsiteY18" fmla="*/ 228603 h 247566"/>
              <a:gd name="connsiteX19" fmla="*/ 77576 w 121910"/>
              <a:gd name="connsiteY19" fmla="*/ 236496 h 247566"/>
              <a:gd name="connsiteX20" fmla="*/ 68080 w 121910"/>
              <a:gd name="connsiteY20" fmla="*/ 239642 h 247566"/>
              <a:gd name="connsiteX21" fmla="*/ 60160 w 121910"/>
              <a:gd name="connsiteY21" fmla="*/ 241216 h 247566"/>
              <a:gd name="connsiteX22" fmla="*/ 45923 w 121910"/>
              <a:gd name="connsiteY22" fmla="*/ 241216 h 247566"/>
              <a:gd name="connsiteX23" fmla="*/ 38003 w 121910"/>
              <a:gd name="connsiteY23" fmla="*/ 238069 h 247566"/>
              <a:gd name="connsiteX24" fmla="*/ 34838 w 121910"/>
              <a:gd name="connsiteY24" fmla="*/ 233336 h 247566"/>
              <a:gd name="connsiteX25" fmla="*/ 31672 w 121910"/>
              <a:gd name="connsiteY25" fmla="*/ 228603 h 247566"/>
              <a:gd name="connsiteX26" fmla="*/ 30096 w 121910"/>
              <a:gd name="connsiteY26" fmla="*/ 222310 h 247566"/>
              <a:gd name="connsiteX27" fmla="*/ 28507 w 121910"/>
              <a:gd name="connsiteY27" fmla="*/ 214417 h 247566"/>
              <a:gd name="connsiteX28" fmla="*/ 26930 w 121910"/>
              <a:gd name="connsiteY28" fmla="*/ 203391 h 247566"/>
              <a:gd name="connsiteX29" fmla="*/ 26930 w 121910"/>
              <a:gd name="connsiteY29" fmla="*/ 190779 h 247566"/>
              <a:gd name="connsiteX30" fmla="*/ 26930 w 121910"/>
              <a:gd name="connsiteY30" fmla="*/ 134035 h 247566"/>
              <a:gd name="connsiteX31" fmla="*/ 17434 w 121910"/>
              <a:gd name="connsiteY31" fmla="*/ 137182 h 247566"/>
              <a:gd name="connsiteX32" fmla="*/ 6350 w 121910"/>
              <a:gd name="connsiteY32" fmla="*/ 140341 h 247566"/>
              <a:gd name="connsiteX33" fmla="*/ 6350 w 121910"/>
              <a:gd name="connsiteY33" fmla="*/ 118263 h 247566"/>
              <a:gd name="connsiteX34" fmla="*/ 6350 w 121910"/>
              <a:gd name="connsiteY34" fmla="*/ 94624 h 247566"/>
              <a:gd name="connsiteX35" fmla="*/ 17434 w 121910"/>
              <a:gd name="connsiteY35" fmla="*/ 91465 h 247566"/>
              <a:gd name="connsiteX36" fmla="*/ 26930 w 121910"/>
              <a:gd name="connsiteY36" fmla="*/ 88318 h 247566"/>
              <a:gd name="connsiteX37" fmla="*/ 26930 w 121910"/>
              <a:gd name="connsiteY37" fmla="*/ 72559 h 247566"/>
              <a:gd name="connsiteX38" fmla="*/ 26930 w 121910"/>
              <a:gd name="connsiteY38" fmla="*/ 58373 h 247566"/>
              <a:gd name="connsiteX39" fmla="*/ 83906 w 121910"/>
              <a:gd name="connsiteY39" fmla="*/ 6350 h 2475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21910" h="247566">
                <a:moveTo>
                  <a:pt x="83906" y="6350"/>
                </a:moveTo>
                <a:lnTo>
                  <a:pt x="83906" y="67826"/>
                </a:lnTo>
                <a:lnTo>
                  <a:pt x="98144" y="63093"/>
                </a:lnTo>
                <a:lnTo>
                  <a:pt x="113971" y="56787"/>
                </a:lnTo>
                <a:lnTo>
                  <a:pt x="113971" y="80438"/>
                </a:lnTo>
                <a:lnTo>
                  <a:pt x="113971" y="102504"/>
                </a:lnTo>
                <a:lnTo>
                  <a:pt x="98144" y="108810"/>
                </a:lnTo>
                <a:lnTo>
                  <a:pt x="83906" y="113543"/>
                </a:lnTo>
                <a:lnTo>
                  <a:pt x="83906" y="143488"/>
                </a:lnTo>
                <a:lnTo>
                  <a:pt x="83906" y="171860"/>
                </a:lnTo>
                <a:lnTo>
                  <a:pt x="83906" y="179739"/>
                </a:lnTo>
                <a:lnTo>
                  <a:pt x="85483" y="184472"/>
                </a:lnTo>
                <a:lnTo>
                  <a:pt x="88648" y="187619"/>
                </a:lnTo>
                <a:lnTo>
                  <a:pt x="94979" y="186046"/>
                </a:lnTo>
                <a:lnTo>
                  <a:pt x="101310" y="182899"/>
                </a:lnTo>
                <a:lnTo>
                  <a:pt x="112395" y="176593"/>
                </a:lnTo>
                <a:lnTo>
                  <a:pt x="113971" y="197085"/>
                </a:lnTo>
                <a:lnTo>
                  <a:pt x="115560" y="217577"/>
                </a:lnTo>
                <a:lnTo>
                  <a:pt x="96568" y="228603"/>
                </a:lnTo>
                <a:lnTo>
                  <a:pt x="77576" y="236496"/>
                </a:lnTo>
                <a:lnTo>
                  <a:pt x="68080" y="239642"/>
                </a:lnTo>
                <a:lnTo>
                  <a:pt x="60160" y="241216"/>
                </a:lnTo>
                <a:lnTo>
                  <a:pt x="45923" y="241216"/>
                </a:lnTo>
                <a:lnTo>
                  <a:pt x="38003" y="238069"/>
                </a:lnTo>
                <a:lnTo>
                  <a:pt x="34838" y="233336"/>
                </a:lnTo>
                <a:lnTo>
                  <a:pt x="31672" y="228603"/>
                </a:lnTo>
                <a:lnTo>
                  <a:pt x="30096" y="222310"/>
                </a:lnTo>
                <a:lnTo>
                  <a:pt x="28507" y="214417"/>
                </a:lnTo>
                <a:lnTo>
                  <a:pt x="26930" y="203391"/>
                </a:lnTo>
                <a:lnTo>
                  <a:pt x="26930" y="190779"/>
                </a:lnTo>
                <a:lnTo>
                  <a:pt x="26930" y="134035"/>
                </a:lnTo>
                <a:lnTo>
                  <a:pt x="17434" y="137182"/>
                </a:lnTo>
                <a:lnTo>
                  <a:pt x="6350" y="140341"/>
                </a:lnTo>
                <a:lnTo>
                  <a:pt x="6350" y="118263"/>
                </a:lnTo>
                <a:lnTo>
                  <a:pt x="6350" y="94624"/>
                </a:lnTo>
                <a:lnTo>
                  <a:pt x="17434" y="91465"/>
                </a:lnTo>
                <a:lnTo>
                  <a:pt x="26930" y="88318"/>
                </a:lnTo>
                <a:lnTo>
                  <a:pt x="26930" y="72559"/>
                </a:lnTo>
                <a:lnTo>
                  <a:pt x="26930" y="58373"/>
                </a:lnTo>
                <a:lnTo>
                  <a:pt x="83906"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Freeform 3"/>
          <p:cNvSpPr/>
          <p:nvPr/>
        </p:nvSpPr>
        <p:spPr>
          <a:xfrm>
            <a:off x="5613764" y="2667052"/>
            <a:ext cx="113951" cy="200200"/>
          </a:xfrm>
          <a:custGeom>
            <a:avLst/>
            <a:gdLst>
              <a:gd name="connsiteX0" fmla="*/ 0 w 113951"/>
              <a:gd name="connsiteY0" fmla="*/ 37837 h 200200"/>
              <a:gd name="connsiteX1" fmla="*/ 52221 w 113951"/>
              <a:gd name="connsiteY1" fmla="*/ 18918 h 200200"/>
              <a:gd name="connsiteX2" fmla="*/ 52221 w 113951"/>
              <a:gd name="connsiteY2" fmla="*/ 33104 h 200200"/>
              <a:gd name="connsiteX3" fmla="*/ 52221 w 113951"/>
              <a:gd name="connsiteY3" fmla="*/ 45716 h 200200"/>
              <a:gd name="connsiteX4" fmla="*/ 60141 w 113951"/>
              <a:gd name="connsiteY4" fmla="*/ 28384 h 200200"/>
              <a:gd name="connsiteX5" fmla="*/ 64882 w 113951"/>
              <a:gd name="connsiteY5" fmla="*/ 22078 h 200200"/>
              <a:gd name="connsiteX6" fmla="*/ 68048 w 113951"/>
              <a:gd name="connsiteY6" fmla="*/ 15771 h 200200"/>
              <a:gd name="connsiteX7" fmla="*/ 75968 w 113951"/>
              <a:gd name="connsiteY7" fmla="*/ 7892 h 200200"/>
              <a:gd name="connsiteX8" fmla="*/ 87040 w 113951"/>
              <a:gd name="connsiteY8" fmla="*/ 3159 h 200200"/>
              <a:gd name="connsiteX9" fmla="*/ 101290 w 113951"/>
              <a:gd name="connsiteY9" fmla="*/ 0 h 200200"/>
              <a:gd name="connsiteX10" fmla="*/ 113951 w 113951"/>
              <a:gd name="connsiteY10" fmla="*/ 1585 h 200200"/>
              <a:gd name="connsiteX11" fmla="*/ 106032 w 113951"/>
              <a:gd name="connsiteY11" fmla="*/ 26798 h 200200"/>
              <a:gd name="connsiteX12" fmla="*/ 98125 w 113951"/>
              <a:gd name="connsiteY12" fmla="*/ 52023 h 200200"/>
              <a:gd name="connsiteX13" fmla="*/ 88629 w 113951"/>
              <a:gd name="connsiteY13" fmla="*/ 52023 h 200200"/>
              <a:gd name="connsiteX14" fmla="*/ 82298 w 113951"/>
              <a:gd name="connsiteY14" fmla="*/ 53596 h 200200"/>
              <a:gd name="connsiteX15" fmla="*/ 75968 w 113951"/>
              <a:gd name="connsiteY15" fmla="*/ 55182 h 200200"/>
              <a:gd name="connsiteX16" fmla="*/ 71213 w 113951"/>
              <a:gd name="connsiteY16" fmla="*/ 59902 h 200200"/>
              <a:gd name="connsiteX17" fmla="*/ 64882 w 113951"/>
              <a:gd name="connsiteY17" fmla="*/ 69368 h 200200"/>
              <a:gd name="connsiteX18" fmla="*/ 60141 w 113951"/>
              <a:gd name="connsiteY18" fmla="*/ 78821 h 200200"/>
              <a:gd name="connsiteX19" fmla="*/ 58552 w 113951"/>
              <a:gd name="connsiteY19" fmla="*/ 91434 h 200200"/>
              <a:gd name="connsiteX20" fmla="*/ 55386 w 113951"/>
              <a:gd name="connsiteY20" fmla="*/ 107193 h 200200"/>
              <a:gd name="connsiteX21" fmla="*/ 55386 w 113951"/>
              <a:gd name="connsiteY21" fmla="*/ 126112 h 200200"/>
              <a:gd name="connsiteX22" fmla="*/ 55386 w 113951"/>
              <a:gd name="connsiteY22" fmla="*/ 154483 h 200200"/>
              <a:gd name="connsiteX23" fmla="*/ 55386 w 113951"/>
              <a:gd name="connsiteY23" fmla="*/ 181282 h 200200"/>
              <a:gd name="connsiteX24" fmla="*/ 28488 w 113951"/>
              <a:gd name="connsiteY24" fmla="*/ 190735 h 200200"/>
              <a:gd name="connsiteX25" fmla="*/ 0 w 113951"/>
              <a:gd name="connsiteY25" fmla="*/ 200200 h 200200"/>
              <a:gd name="connsiteX26" fmla="*/ 0 w 113951"/>
              <a:gd name="connsiteY26" fmla="*/ 119805 h 200200"/>
              <a:gd name="connsiteX27" fmla="*/ 0 w 113951"/>
              <a:gd name="connsiteY27" fmla="*/ 37837 h 200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113951" h="200200">
                <a:moveTo>
                  <a:pt x="0" y="37837"/>
                </a:moveTo>
                <a:lnTo>
                  <a:pt x="52221" y="18918"/>
                </a:lnTo>
                <a:lnTo>
                  <a:pt x="52221" y="33104"/>
                </a:lnTo>
                <a:lnTo>
                  <a:pt x="52221" y="45716"/>
                </a:lnTo>
                <a:lnTo>
                  <a:pt x="60141" y="28384"/>
                </a:lnTo>
                <a:lnTo>
                  <a:pt x="64882" y="22078"/>
                </a:lnTo>
                <a:lnTo>
                  <a:pt x="68048" y="15771"/>
                </a:lnTo>
                <a:lnTo>
                  <a:pt x="75968" y="7892"/>
                </a:lnTo>
                <a:lnTo>
                  <a:pt x="87040" y="3159"/>
                </a:lnTo>
                <a:lnTo>
                  <a:pt x="101290" y="0"/>
                </a:lnTo>
                <a:lnTo>
                  <a:pt x="113951" y="1585"/>
                </a:lnTo>
                <a:lnTo>
                  <a:pt x="106032" y="26798"/>
                </a:lnTo>
                <a:lnTo>
                  <a:pt x="98125" y="52023"/>
                </a:lnTo>
                <a:lnTo>
                  <a:pt x="88629" y="52023"/>
                </a:lnTo>
                <a:lnTo>
                  <a:pt x="82298" y="53596"/>
                </a:lnTo>
                <a:lnTo>
                  <a:pt x="75968" y="55182"/>
                </a:lnTo>
                <a:lnTo>
                  <a:pt x="71213" y="59902"/>
                </a:lnTo>
                <a:lnTo>
                  <a:pt x="64882" y="69368"/>
                </a:lnTo>
                <a:lnTo>
                  <a:pt x="60141" y="78821"/>
                </a:lnTo>
                <a:lnTo>
                  <a:pt x="58552" y="91434"/>
                </a:lnTo>
                <a:lnTo>
                  <a:pt x="55386" y="107193"/>
                </a:lnTo>
                <a:lnTo>
                  <a:pt x="55386" y="126112"/>
                </a:lnTo>
                <a:lnTo>
                  <a:pt x="55386" y="154483"/>
                </a:lnTo>
                <a:lnTo>
                  <a:pt x="55386" y="181282"/>
                </a:lnTo>
                <a:lnTo>
                  <a:pt x="28488" y="190735"/>
                </a:lnTo>
                <a:lnTo>
                  <a:pt x="0" y="200200"/>
                </a:lnTo>
                <a:lnTo>
                  <a:pt x="0" y="119805"/>
                </a:lnTo>
                <a:lnTo>
                  <a:pt x="0" y="3783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Freeform 3"/>
          <p:cNvSpPr/>
          <p:nvPr/>
        </p:nvSpPr>
        <p:spPr>
          <a:xfrm>
            <a:off x="5607414" y="2660702"/>
            <a:ext cx="126651" cy="212900"/>
          </a:xfrm>
          <a:custGeom>
            <a:avLst/>
            <a:gdLst>
              <a:gd name="connsiteX0" fmla="*/ 6350 w 126651"/>
              <a:gd name="connsiteY0" fmla="*/ 44187 h 212900"/>
              <a:gd name="connsiteX1" fmla="*/ 58571 w 126651"/>
              <a:gd name="connsiteY1" fmla="*/ 25268 h 212900"/>
              <a:gd name="connsiteX2" fmla="*/ 58571 w 126651"/>
              <a:gd name="connsiteY2" fmla="*/ 39454 h 212900"/>
              <a:gd name="connsiteX3" fmla="*/ 58571 w 126651"/>
              <a:gd name="connsiteY3" fmla="*/ 52066 h 212900"/>
              <a:gd name="connsiteX4" fmla="*/ 66491 w 126651"/>
              <a:gd name="connsiteY4" fmla="*/ 34734 h 212900"/>
              <a:gd name="connsiteX5" fmla="*/ 71232 w 126651"/>
              <a:gd name="connsiteY5" fmla="*/ 28428 h 212900"/>
              <a:gd name="connsiteX6" fmla="*/ 74398 w 126651"/>
              <a:gd name="connsiteY6" fmla="*/ 22121 h 212900"/>
              <a:gd name="connsiteX7" fmla="*/ 82318 w 126651"/>
              <a:gd name="connsiteY7" fmla="*/ 14242 h 212900"/>
              <a:gd name="connsiteX8" fmla="*/ 93390 w 126651"/>
              <a:gd name="connsiteY8" fmla="*/ 9509 h 212900"/>
              <a:gd name="connsiteX9" fmla="*/ 107640 w 126651"/>
              <a:gd name="connsiteY9" fmla="*/ 6350 h 212900"/>
              <a:gd name="connsiteX10" fmla="*/ 120301 w 126651"/>
              <a:gd name="connsiteY10" fmla="*/ 7935 h 212900"/>
              <a:gd name="connsiteX11" fmla="*/ 112382 w 126651"/>
              <a:gd name="connsiteY11" fmla="*/ 33148 h 212900"/>
              <a:gd name="connsiteX12" fmla="*/ 104475 w 126651"/>
              <a:gd name="connsiteY12" fmla="*/ 58373 h 212900"/>
              <a:gd name="connsiteX13" fmla="*/ 94979 w 126651"/>
              <a:gd name="connsiteY13" fmla="*/ 58373 h 212900"/>
              <a:gd name="connsiteX14" fmla="*/ 88648 w 126651"/>
              <a:gd name="connsiteY14" fmla="*/ 59946 h 212900"/>
              <a:gd name="connsiteX15" fmla="*/ 82318 w 126651"/>
              <a:gd name="connsiteY15" fmla="*/ 61532 h 212900"/>
              <a:gd name="connsiteX16" fmla="*/ 77563 w 126651"/>
              <a:gd name="connsiteY16" fmla="*/ 66252 h 212900"/>
              <a:gd name="connsiteX17" fmla="*/ 71232 w 126651"/>
              <a:gd name="connsiteY17" fmla="*/ 75718 h 212900"/>
              <a:gd name="connsiteX18" fmla="*/ 66491 w 126651"/>
              <a:gd name="connsiteY18" fmla="*/ 85171 h 212900"/>
              <a:gd name="connsiteX19" fmla="*/ 64902 w 126651"/>
              <a:gd name="connsiteY19" fmla="*/ 97784 h 212900"/>
              <a:gd name="connsiteX20" fmla="*/ 61736 w 126651"/>
              <a:gd name="connsiteY20" fmla="*/ 113543 h 212900"/>
              <a:gd name="connsiteX21" fmla="*/ 61736 w 126651"/>
              <a:gd name="connsiteY21" fmla="*/ 132462 h 212900"/>
              <a:gd name="connsiteX22" fmla="*/ 61736 w 126651"/>
              <a:gd name="connsiteY22" fmla="*/ 160833 h 212900"/>
              <a:gd name="connsiteX23" fmla="*/ 61736 w 126651"/>
              <a:gd name="connsiteY23" fmla="*/ 187632 h 212900"/>
              <a:gd name="connsiteX24" fmla="*/ 34838 w 126651"/>
              <a:gd name="connsiteY24" fmla="*/ 197085 h 212900"/>
              <a:gd name="connsiteX25" fmla="*/ 6350 w 126651"/>
              <a:gd name="connsiteY25" fmla="*/ 206550 h 212900"/>
              <a:gd name="connsiteX26" fmla="*/ 6350 w 126651"/>
              <a:gd name="connsiteY26" fmla="*/ 126155 h 212900"/>
              <a:gd name="connsiteX27" fmla="*/ 6350 w 126651"/>
              <a:gd name="connsiteY27" fmla="*/ 44187 h 212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126651" h="212900">
                <a:moveTo>
                  <a:pt x="6350" y="44187"/>
                </a:moveTo>
                <a:lnTo>
                  <a:pt x="58571" y="25268"/>
                </a:lnTo>
                <a:lnTo>
                  <a:pt x="58571" y="39454"/>
                </a:lnTo>
                <a:lnTo>
                  <a:pt x="58571" y="52066"/>
                </a:lnTo>
                <a:lnTo>
                  <a:pt x="66491" y="34734"/>
                </a:lnTo>
                <a:lnTo>
                  <a:pt x="71232" y="28428"/>
                </a:lnTo>
                <a:lnTo>
                  <a:pt x="74398" y="22121"/>
                </a:lnTo>
                <a:lnTo>
                  <a:pt x="82318" y="14242"/>
                </a:lnTo>
                <a:lnTo>
                  <a:pt x="93390" y="9509"/>
                </a:lnTo>
                <a:lnTo>
                  <a:pt x="107640" y="6350"/>
                </a:lnTo>
                <a:lnTo>
                  <a:pt x="120301" y="7935"/>
                </a:lnTo>
                <a:lnTo>
                  <a:pt x="112382" y="33148"/>
                </a:lnTo>
                <a:lnTo>
                  <a:pt x="104475" y="58373"/>
                </a:lnTo>
                <a:lnTo>
                  <a:pt x="94979" y="58373"/>
                </a:lnTo>
                <a:lnTo>
                  <a:pt x="88648" y="59946"/>
                </a:lnTo>
                <a:lnTo>
                  <a:pt x="82318" y="61532"/>
                </a:lnTo>
                <a:lnTo>
                  <a:pt x="77563" y="66252"/>
                </a:lnTo>
                <a:lnTo>
                  <a:pt x="71232" y="75718"/>
                </a:lnTo>
                <a:lnTo>
                  <a:pt x="66491" y="85171"/>
                </a:lnTo>
                <a:lnTo>
                  <a:pt x="64902" y="97784"/>
                </a:lnTo>
                <a:lnTo>
                  <a:pt x="61736" y="113543"/>
                </a:lnTo>
                <a:lnTo>
                  <a:pt x="61736" y="132462"/>
                </a:lnTo>
                <a:lnTo>
                  <a:pt x="61736" y="160833"/>
                </a:lnTo>
                <a:lnTo>
                  <a:pt x="61736" y="187632"/>
                </a:lnTo>
                <a:lnTo>
                  <a:pt x="34838" y="197085"/>
                </a:lnTo>
                <a:lnTo>
                  <a:pt x="6350" y="206550"/>
                </a:lnTo>
                <a:lnTo>
                  <a:pt x="6350" y="126155"/>
                </a:lnTo>
                <a:lnTo>
                  <a:pt x="6350" y="4418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Freeform 3"/>
          <p:cNvSpPr/>
          <p:nvPr/>
        </p:nvSpPr>
        <p:spPr>
          <a:xfrm>
            <a:off x="5729273" y="2613424"/>
            <a:ext cx="180462" cy="198702"/>
          </a:xfrm>
          <a:custGeom>
            <a:avLst/>
            <a:gdLst>
              <a:gd name="connsiteX0" fmla="*/ 174112 w 180462"/>
              <a:gd name="connsiteY0" fmla="*/ 85159 h 198702"/>
              <a:gd name="connsiteX1" fmla="*/ 118725 w 180462"/>
              <a:gd name="connsiteY1" fmla="*/ 105651 h 198702"/>
              <a:gd name="connsiteX2" fmla="*/ 63325 w 180462"/>
              <a:gd name="connsiteY2" fmla="*/ 124569 h 198702"/>
              <a:gd name="connsiteX3" fmla="*/ 64915 w 180462"/>
              <a:gd name="connsiteY3" fmla="*/ 137182 h 198702"/>
              <a:gd name="connsiteX4" fmla="*/ 69656 w 180462"/>
              <a:gd name="connsiteY4" fmla="*/ 145062 h 198702"/>
              <a:gd name="connsiteX5" fmla="*/ 79152 w 180462"/>
              <a:gd name="connsiteY5" fmla="*/ 149794 h 198702"/>
              <a:gd name="connsiteX6" fmla="*/ 85483 w 180462"/>
              <a:gd name="connsiteY6" fmla="*/ 149794 h 198702"/>
              <a:gd name="connsiteX7" fmla="*/ 91814 w 180462"/>
              <a:gd name="connsiteY7" fmla="*/ 148208 h 198702"/>
              <a:gd name="connsiteX8" fmla="*/ 99733 w 180462"/>
              <a:gd name="connsiteY8" fmla="*/ 143488 h 198702"/>
              <a:gd name="connsiteX9" fmla="*/ 107640 w 180462"/>
              <a:gd name="connsiteY9" fmla="*/ 137182 h 198702"/>
              <a:gd name="connsiteX10" fmla="*/ 110806 w 180462"/>
              <a:gd name="connsiteY10" fmla="*/ 130876 h 198702"/>
              <a:gd name="connsiteX11" fmla="*/ 117136 w 180462"/>
              <a:gd name="connsiteY11" fmla="*/ 122996 h 198702"/>
              <a:gd name="connsiteX12" fmla="*/ 144048 w 180462"/>
              <a:gd name="connsiteY12" fmla="*/ 116690 h 198702"/>
              <a:gd name="connsiteX13" fmla="*/ 170947 w 180462"/>
              <a:gd name="connsiteY13" fmla="*/ 110383 h 198702"/>
              <a:gd name="connsiteX14" fmla="*/ 158286 w 180462"/>
              <a:gd name="connsiteY14" fmla="*/ 135596 h 198702"/>
              <a:gd name="connsiteX15" fmla="*/ 150379 w 180462"/>
              <a:gd name="connsiteY15" fmla="*/ 146635 h 198702"/>
              <a:gd name="connsiteX16" fmla="*/ 140883 w 180462"/>
              <a:gd name="connsiteY16" fmla="*/ 156088 h 198702"/>
              <a:gd name="connsiteX17" fmla="*/ 131386 w 180462"/>
              <a:gd name="connsiteY17" fmla="*/ 163980 h 198702"/>
              <a:gd name="connsiteX18" fmla="*/ 120301 w 180462"/>
              <a:gd name="connsiteY18" fmla="*/ 171860 h 198702"/>
              <a:gd name="connsiteX19" fmla="*/ 106064 w 180462"/>
              <a:gd name="connsiteY19" fmla="*/ 178166 h 198702"/>
              <a:gd name="connsiteX20" fmla="*/ 90237 w 180462"/>
              <a:gd name="connsiteY20" fmla="*/ 184472 h 198702"/>
              <a:gd name="connsiteX21" fmla="*/ 75987 w 180462"/>
              <a:gd name="connsiteY21" fmla="*/ 189193 h 198702"/>
              <a:gd name="connsiteX22" fmla="*/ 64915 w 180462"/>
              <a:gd name="connsiteY22" fmla="*/ 192352 h 198702"/>
              <a:gd name="connsiteX23" fmla="*/ 53830 w 180462"/>
              <a:gd name="connsiteY23" fmla="*/ 192352 h 198702"/>
              <a:gd name="connsiteX24" fmla="*/ 44334 w 180462"/>
              <a:gd name="connsiteY24" fmla="*/ 192352 h 198702"/>
              <a:gd name="connsiteX25" fmla="*/ 28507 w 180462"/>
              <a:gd name="connsiteY25" fmla="*/ 184472 h 198702"/>
              <a:gd name="connsiteX26" fmla="*/ 22176 w 180462"/>
              <a:gd name="connsiteY26" fmla="*/ 179739 h 198702"/>
              <a:gd name="connsiteX27" fmla="*/ 17435 w 180462"/>
              <a:gd name="connsiteY27" fmla="*/ 171860 h 198702"/>
              <a:gd name="connsiteX28" fmla="*/ 12681 w 180462"/>
              <a:gd name="connsiteY28" fmla="*/ 163980 h 198702"/>
              <a:gd name="connsiteX29" fmla="*/ 9515 w 180462"/>
              <a:gd name="connsiteY29" fmla="*/ 154514 h 198702"/>
              <a:gd name="connsiteX30" fmla="*/ 6350 w 180462"/>
              <a:gd name="connsiteY30" fmla="*/ 141902 h 198702"/>
              <a:gd name="connsiteX31" fmla="*/ 6350 w 180462"/>
              <a:gd name="connsiteY31" fmla="*/ 129302 h 198702"/>
              <a:gd name="connsiteX32" fmla="*/ 7939 w 180462"/>
              <a:gd name="connsiteY32" fmla="*/ 110383 h 198702"/>
              <a:gd name="connsiteX33" fmla="*/ 12681 w 180462"/>
              <a:gd name="connsiteY33" fmla="*/ 93038 h 198702"/>
              <a:gd name="connsiteX34" fmla="*/ 19011 w 180462"/>
              <a:gd name="connsiteY34" fmla="*/ 75706 h 198702"/>
              <a:gd name="connsiteX35" fmla="*/ 28507 w 180462"/>
              <a:gd name="connsiteY35" fmla="*/ 59934 h 198702"/>
              <a:gd name="connsiteX36" fmla="*/ 41168 w 180462"/>
              <a:gd name="connsiteY36" fmla="*/ 45748 h 198702"/>
              <a:gd name="connsiteX37" fmla="*/ 53830 w 180462"/>
              <a:gd name="connsiteY37" fmla="*/ 33135 h 198702"/>
              <a:gd name="connsiteX38" fmla="*/ 71245 w 180462"/>
              <a:gd name="connsiteY38" fmla="*/ 22109 h 198702"/>
              <a:gd name="connsiteX39" fmla="*/ 88648 w 180462"/>
              <a:gd name="connsiteY39" fmla="*/ 14229 h 198702"/>
              <a:gd name="connsiteX40" fmla="*/ 102899 w 180462"/>
              <a:gd name="connsiteY40" fmla="*/ 9496 h 198702"/>
              <a:gd name="connsiteX41" fmla="*/ 115560 w 180462"/>
              <a:gd name="connsiteY41" fmla="*/ 7923 h 198702"/>
              <a:gd name="connsiteX42" fmla="*/ 128221 w 180462"/>
              <a:gd name="connsiteY42" fmla="*/ 6350 h 198702"/>
              <a:gd name="connsiteX43" fmla="*/ 137717 w 180462"/>
              <a:gd name="connsiteY43" fmla="*/ 7923 h 198702"/>
              <a:gd name="connsiteX44" fmla="*/ 147213 w 180462"/>
              <a:gd name="connsiteY44" fmla="*/ 11070 h 198702"/>
              <a:gd name="connsiteX45" fmla="*/ 153544 w 180462"/>
              <a:gd name="connsiteY45" fmla="*/ 15803 h 198702"/>
              <a:gd name="connsiteX46" fmla="*/ 159875 w 180462"/>
              <a:gd name="connsiteY46" fmla="*/ 20535 h 198702"/>
              <a:gd name="connsiteX47" fmla="*/ 164616 w 180462"/>
              <a:gd name="connsiteY47" fmla="*/ 28415 h 198702"/>
              <a:gd name="connsiteX48" fmla="*/ 169371 w 180462"/>
              <a:gd name="connsiteY48" fmla="*/ 37868 h 198702"/>
              <a:gd name="connsiteX49" fmla="*/ 172536 w 180462"/>
              <a:gd name="connsiteY49" fmla="*/ 48907 h 198702"/>
              <a:gd name="connsiteX50" fmla="*/ 174112 w 180462"/>
              <a:gd name="connsiteY50" fmla="*/ 63093 h 198702"/>
              <a:gd name="connsiteX51" fmla="*/ 174112 w 180462"/>
              <a:gd name="connsiteY51" fmla="*/ 77279 h 198702"/>
              <a:gd name="connsiteX52" fmla="*/ 174112 w 180462"/>
              <a:gd name="connsiteY52" fmla="*/ 82012 h 198702"/>
              <a:gd name="connsiteX53" fmla="*/ 174112 w 180462"/>
              <a:gd name="connsiteY53" fmla="*/ 85159 h 198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Lst>
            <a:rect l="l" t="t" r="r" b="b"/>
            <a:pathLst>
              <a:path w="180462" h="198702">
                <a:moveTo>
                  <a:pt x="174112" y="85159"/>
                </a:moveTo>
                <a:lnTo>
                  <a:pt x="118725" y="105651"/>
                </a:lnTo>
                <a:lnTo>
                  <a:pt x="63325" y="124569"/>
                </a:lnTo>
                <a:lnTo>
                  <a:pt x="64915" y="137182"/>
                </a:lnTo>
                <a:lnTo>
                  <a:pt x="69656" y="145062"/>
                </a:lnTo>
                <a:lnTo>
                  <a:pt x="79152" y="149794"/>
                </a:lnTo>
                <a:lnTo>
                  <a:pt x="85483" y="149794"/>
                </a:lnTo>
                <a:lnTo>
                  <a:pt x="91814" y="148208"/>
                </a:lnTo>
                <a:lnTo>
                  <a:pt x="99733" y="143488"/>
                </a:lnTo>
                <a:lnTo>
                  <a:pt x="107640" y="137182"/>
                </a:lnTo>
                <a:lnTo>
                  <a:pt x="110806" y="130876"/>
                </a:lnTo>
                <a:lnTo>
                  <a:pt x="117136" y="122996"/>
                </a:lnTo>
                <a:lnTo>
                  <a:pt x="144048" y="116690"/>
                </a:lnTo>
                <a:lnTo>
                  <a:pt x="170947" y="110383"/>
                </a:lnTo>
                <a:lnTo>
                  <a:pt x="158286" y="135596"/>
                </a:lnTo>
                <a:lnTo>
                  <a:pt x="150379" y="146635"/>
                </a:lnTo>
                <a:lnTo>
                  <a:pt x="140883" y="156088"/>
                </a:lnTo>
                <a:lnTo>
                  <a:pt x="131386" y="163980"/>
                </a:lnTo>
                <a:lnTo>
                  <a:pt x="120301" y="171860"/>
                </a:lnTo>
                <a:lnTo>
                  <a:pt x="106064" y="178166"/>
                </a:lnTo>
                <a:lnTo>
                  <a:pt x="90237" y="184472"/>
                </a:lnTo>
                <a:lnTo>
                  <a:pt x="75987" y="189193"/>
                </a:lnTo>
                <a:lnTo>
                  <a:pt x="64915" y="192352"/>
                </a:lnTo>
                <a:lnTo>
                  <a:pt x="53830" y="192352"/>
                </a:lnTo>
                <a:lnTo>
                  <a:pt x="44334" y="192352"/>
                </a:lnTo>
                <a:lnTo>
                  <a:pt x="28507" y="184472"/>
                </a:lnTo>
                <a:lnTo>
                  <a:pt x="22176" y="179739"/>
                </a:lnTo>
                <a:lnTo>
                  <a:pt x="17435" y="171860"/>
                </a:lnTo>
                <a:lnTo>
                  <a:pt x="12681" y="163980"/>
                </a:lnTo>
                <a:lnTo>
                  <a:pt x="9515" y="154514"/>
                </a:lnTo>
                <a:lnTo>
                  <a:pt x="6350" y="141902"/>
                </a:lnTo>
                <a:lnTo>
                  <a:pt x="6350" y="129302"/>
                </a:lnTo>
                <a:lnTo>
                  <a:pt x="7939" y="110383"/>
                </a:lnTo>
                <a:lnTo>
                  <a:pt x="12681" y="93038"/>
                </a:lnTo>
                <a:lnTo>
                  <a:pt x="19011" y="75706"/>
                </a:lnTo>
                <a:lnTo>
                  <a:pt x="28507" y="59934"/>
                </a:lnTo>
                <a:lnTo>
                  <a:pt x="41168" y="45748"/>
                </a:lnTo>
                <a:lnTo>
                  <a:pt x="53830" y="33135"/>
                </a:lnTo>
                <a:lnTo>
                  <a:pt x="71245" y="22109"/>
                </a:lnTo>
                <a:lnTo>
                  <a:pt x="88648" y="14229"/>
                </a:lnTo>
                <a:lnTo>
                  <a:pt x="102899" y="9496"/>
                </a:lnTo>
                <a:lnTo>
                  <a:pt x="115560" y="7923"/>
                </a:lnTo>
                <a:lnTo>
                  <a:pt x="128221" y="6350"/>
                </a:lnTo>
                <a:lnTo>
                  <a:pt x="137717" y="7923"/>
                </a:lnTo>
                <a:lnTo>
                  <a:pt x="147213" y="11070"/>
                </a:lnTo>
                <a:lnTo>
                  <a:pt x="153544" y="15803"/>
                </a:lnTo>
                <a:lnTo>
                  <a:pt x="159875" y="20535"/>
                </a:lnTo>
                <a:lnTo>
                  <a:pt x="164616" y="28415"/>
                </a:lnTo>
                <a:lnTo>
                  <a:pt x="169371" y="37868"/>
                </a:lnTo>
                <a:lnTo>
                  <a:pt x="172536" y="48907"/>
                </a:lnTo>
                <a:lnTo>
                  <a:pt x="174112" y="63093"/>
                </a:lnTo>
                <a:lnTo>
                  <a:pt x="174112" y="77279"/>
                </a:lnTo>
                <a:lnTo>
                  <a:pt x="174112" y="82012"/>
                </a:lnTo>
                <a:lnTo>
                  <a:pt x="174112" y="8515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3" name="Freeform 3"/>
          <p:cNvSpPr/>
          <p:nvPr/>
        </p:nvSpPr>
        <p:spPr>
          <a:xfrm>
            <a:off x="5786249" y="2655982"/>
            <a:ext cx="68099" cy="58404"/>
          </a:xfrm>
          <a:custGeom>
            <a:avLst/>
            <a:gdLst>
              <a:gd name="connsiteX0" fmla="*/ 61749 w 68099"/>
              <a:gd name="connsiteY0" fmla="*/ 33148 h 58404"/>
              <a:gd name="connsiteX1" fmla="*/ 60160 w 68099"/>
              <a:gd name="connsiteY1" fmla="*/ 25268 h 58404"/>
              <a:gd name="connsiteX2" fmla="*/ 58584 w 68099"/>
              <a:gd name="connsiteY2" fmla="*/ 17376 h 58404"/>
              <a:gd name="connsiteX3" fmla="*/ 55419 w 68099"/>
              <a:gd name="connsiteY3" fmla="*/ 12656 h 58404"/>
              <a:gd name="connsiteX4" fmla="*/ 52253 w 68099"/>
              <a:gd name="connsiteY4" fmla="*/ 9496 h 58404"/>
              <a:gd name="connsiteX5" fmla="*/ 44334 w 68099"/>
              <a:gd name="connsiteY5" fmla="*/ 6350 h 58404"/>
              <a:gd name="connsiteX6" fmla="*/ 33261 w 68099"/>
              <a:gd name="connsiteY6" fmla="*/ 7923 h 58404"/>
              <a:gd name="connsiteX7" fmla="*/ 22176 w 68099"/>
              <a:gd name="connsiteY7" fmla="*/ 15803 h 58404"/>
              <a:gd name="connsiteX8" fmla="*/ 17434 w 68099"/>
              <a:gd name="connsiteY8" fmla="*/ 20535 h 58404"/>
              <a:gd name="connsiteX9" fmla="*/ 12680 w 68099"/>
              <a:gd name="connsiteY9" fmla="*/ 28415 h 58404"/>
              <a:gd name="connsiteX10" fmla="*/ 7939 w 68099"/>
              <a:gd name="connsiteY10" fmla="*/ 39454 h 58404"/>
              <a:gd name="connsiteX11" fmla="*/ 6350 w 68099"/>
              <a:gd name="connsiteY11" fmla="*/ 52054 h 58404"/>
              <a:gd name="connsiteX12" fmla="*/ 33261 w 68099"/>
              <a:gd name="connsiteY12" fmla="*/ 42601 h 58404"/>
              <a:gd name="connsiteX13" fmla="*/ 61749 w 68099"/>
              <a:gd name="connsiteY13" fmla="*/ 33148 h 58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68099" h="58404">
                <a:moveTo>
                  <a:pt x="61749" y="33148"/>
                </a:moveTo>
                <a:lnTo>
                  <a:pt x="60160" y="25268"/>
                </a:lnTo>
                <a:lnTo>
                  <a:pt x="58584" y="17376"/>
                </a:lnTo>
                <a:lnTo>
                  <a:pt x="55419" y="12656"/>
                </a:lnTo>
                <a:lnTo>
                  <a:pt x="52253" y="9496"/>
                </a:lnTo>
                <a:lnTo>
                  <a:pt x="44334" y="6350"/>
                </a:lnTo>
                <a:lnTo>
                  <a:pt x="33261" y="7923"/>
                </a:lnTo>
                <a:lnTo>
                  <a:pt x="22176" y="15803"/>
                </a:lnTo>
                <a:lnTo>
                  <a:pt x="17434" y="20535"/>
                </a:lnTo>
                <a:lnTo>
                  <a:pt x="12680" y="28415"/>
                </a:lnTo>
                <a:lnTo>
                  <a:pt x="7939" y="39454"/>
                </a:lnTo>
                <a:lnTo>
                  <a:pt x="6350" y="52054"/>
                </a:lnTo>
                <a:lnTo>
                  <a:pt x="33261" y="42601"/>
                </a:lnTo>
                <a:lnTo>
                  <a:pt x="61749" y="3314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Freeform 3"/>
          <p:cNvSpPr/>
          <p:nvPr/>
        </p:nvSpPr>
        <p:spPr>
          <a:xfrm>
            <a:off x="5923947" y="2544055"/>
            <a:ext cx="172542" cy="279097"/>
          </a:xfrm>
          <a:custGeom>
            <a:avLst/>
            <a:gdLst>
              <a:gd name="connsiteX0" fmla="*/ 6350 w 172542"/>
              <a:gd name="connsiteY0" fmla="*/ 272747 h 279097"/>
              <a:gd name="connsiteX1" fmla="*/ 6350 w 172542"/>
              <a:gd name="connsiteY1" fmla="*/ 160833 h 279097"/>
              <a:gd name="connsiteX2" fmla="*/ 6350 w 172542"/>
              <a:gd name="connsiteY2" fmla="*/ 47334 h 279097"/>
              <a:gd name="connsiteX3" fmla="*/ 33248 w 172542"/>
              <a:gd name="connsiteY3" fmla="*/ 37881 h 279097"/>
              <a:gd name="connsiteX4" fmla="*/ 58571 w 172542"/>
              <a:gd name="connsiteY4" fmla="*/ 30001 h 279097"/>
              <a:gd name="connsiteX5" fmla="*/ 58571 w 172542"/>
              <a:gd name="connsiteY5" fmla="*/ 53640 h 279097"/>
              <a:gd name="connsiteX6" fmla="*/ 68067 w 172542"/>
              <a:gd name="connsiteY6" fmla="*/ 37881 h 279097"/>
              <a:gd name="connsiteX7" fmla="*/ 77563 w 172542"/>
              <a:gd name="connsiteY7" fmla="*/ 25268 h 279097"/>
              <a:gd name="connsiteX8" fmla="*/ 90224 w 172542"/>
              <a:gd name="connsiteY8" fmla="*/ 15815 h 279097"/>
              <a:gd name="connsiteX9" fmla="*/ 104475 w 172542"/>
              <a:gd name="connsiteY9" fmla="*/ 9509 h 279097"/>
              <a:gd name="connsiteX10" fmla="*/ 118712 w 172542"/>
              <a:gd name="connsiteY10" fmla="*/ 6350 h 279097"/>
              <a:gd name="connsiteX11" fmla="*/ 131374 w 172542"/>
              <a:gd name="connsiteY11" fmla="*/ 6350 h 279097"/>
              <a:gd name="connsiteX12" fmla="*/ 140870 w 172542"/>
              <a:gd name="connsiteY12" fmla="*/ 9509 h 279097"/>
              <a:gd name="connsiteX13" fmla="*/ 150366 w 172542"/>
              <a:gd name="connsiteY13" fmla="*/ 17389 h 279097"/>
              <a:gd name="connsiteX14" fmla="*/ 156696 w 172542"/>
              <a:gd name="connsiteY14" fmla="*/ 28428 h 279097"/>
              <a:gd name="connsiteX15" fmla="*/ 161450 w 172542"/>
              <a:gd name="connsiteY15" fmla="*/ 41040 h 279097"/>
              <a:gd name="connsiteX16" fmla="*/ 164616 w 172542"/>
              <a:gd name="connsiteY16" fmla="*/ 56800 h 279097"/>
              <a:gd name="connsiteX17" fmla="*/ 166192 w 172542"/>
              <a:gd name="connsiteY17" fmla="*/ 74132 h 279097"/>
              <a:gd name="connsiteX18" fmla="*/ 164616 w 172542"/>
              <a:gd name="connsiteY18" fmla="*/ 93051 h 279097"/>
              <a:gd name="connsiteX19" fmla="*/ 161450 w 172542"/>
              <a:gd name="connsiteY19" fmla="*/ 110396 h 279097"/>
              <a:gd name="connsiteX20" fmla="*/ 156696 w 172542"/>
              <a:gd name="connsiteY20" fmla="*/ 127729 h 279097"/>
              <a:gd name="connsiteX21" fmla="*/ 148789 w 172542"/>
              <a:gd name="connsiteY21" fmla="*/ 141915 h 279097"/>
              <a:gd name="connsiteX22" fmla="*/ 139293 w 172542"/>
              <a:gd name="connsiteY22" fmla="*/ 154527 h 279097"/>
              <a:gd name="connsiteX23" fmla="*/ 129797 w 172542"/>
              <a:gd name="connsiteY23" fmla="*/ 165566 h 279097"/>
              <a:gd name="connsiteX24" fmla="*/ 117136 w 172542"/>
              <a:gd name="connsiteY24" fmla="*/ 173446 h 279097"/>
              <a:gd name="connsiteX25" fmla="*/ 104475 w 172542"/>
              <a:gd name="connsiteY25" fmla="*/ 179752 h 279097"/>
              <a:gd name="connsiteX26" fmla="*/ 93390 w 172542"/>
              <a:gd name="connsiteY26" fmla="*/ 182899 h 279097"/>
              <a:gd name="connsiteX27" fmla="*/ 80728 w 172542"/>
              <a:gd name="connsiteY27" fmla="*/ 182899 h 279097"/>
              <a:gd name="connsiteX28" fmla="*/ 71232 w 172542"/>
              <a:gd name="connsiteY28" fmla="*/ 179752 h 279097"/>
              <a:gd name="connsiteX29" fmla="*/ 61736 w 172542"/>
              <a:gd name="connsiteY29" fmla="*/ 175019 h 279097"/>
              <a:gd name="connsiteX30" fmla="*/ 61736 w 172542"/>
              <a:gd name="connsiteY30" fmla="*/ 214430 h 279097"/>
              <a:gd name="connsiteX31" fmla="*/ 61736 w 172542"/>
              <a:gd name="connsiteY31" fmla="*/ 252255 h 279097"/>
              <a:gd name="connsiteX32" fmla="*/ 34837 w 172542"/>
              <a:gd name="connsiteY32" fmla="*/ 263294 h 279097"/>
              <a:gd name="connsiteX33" fmla="*/ 6350 w 172542"/>
              <a:gd name="connsiteY33" fmla="*/ 272747 h 27909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172542" h="279097">
                <a:moveTo>
                  <a:pt x="6350" y="272747"/>
                </a:moveTo>
                <a:lnTo>
                  <a:pt x="6350" y="160833"/>
                </a:lnTo>
                <a:lnTo>
                  <a:pt x="6350" y="47334"/>
                </a:lnTo>
                <a:lnTo>
                  <a:pt x="33248" y="37881"/>
                </a:lnTo>
                <a:lnTo>
                  <a:pt x="58571" y="30001"/>
                </a:lnTo>
                <a:lnTo>
                  <a:pt x="58571" y="53640"/>
                </a:lnTo>
                <a:lnTo>
                  <a:pt x="68067" y="37881"/>
                </a:lnTo>
                <a:lnTo>
                  <a:pt x="77563" y="25268"/>
                </a:lnTo>
                <a:lnTo>
                  <a:pt x="90224" y="15815"/>
                </a:lnTo>
                <a:lnTo>
                  <a:pt x="104475" y="9509"/>
                </a:lnTo>
                <a:lnTo>
                  <a:pt x="118712" y="6350"/>
                </a:lnTo>
                <a:lnTo>
                  <a:pt x="131374" y="6350"/>
                </a:lnTo>
                <a:lnTo>
                  <a:pt x="140870" y="9509"/>
                </a:lnTo>
                <a:lnTo>
                  <a:pt x="150366" y="17389"/>
                </a:lnTo>
                <a:lnTo>
                  <a:pt x="156696" y="28428"/>
                </a:lnTo>
                <a:lnTo>
                  <a:pt x="161450" y="41040"/>
                </a:lnTo>
                <a:lnTo>
                  <a:pt x="164616" y="56800"/>
                </a:lnTo>
                <a:lnTo>
                  <a:pt x="166192" y="74132"/>
                </a:lnTo>
                <a:lnTo>
                  <a:pt x="164616" y="93051"/>
                </a:lnTo>
                <a:lnTo>
                  <a:pt x="161450" y="110396"/>
                </a:lnTo>
                <a:lnTo>
                  <a:pt x="156696" y="127729"/>
                </a:lnTo>
                <a:lnTo>
                  <a:pt x="148789" y="141915"/>
                </a:lnTo>
                <a:lnTo>
                  <a:pt x="139293" y="154527"/>
                </a:lnTo>
                <a:lnTo>
                  <a:pt x="129797" y="165566"/>
                </a:lnTo>
                <a:lnTo>
                  <a:pt x="117136" y="173446"/>
                </a:lnTo>
                <a:lnTo>
                  <a:pt x="104475" y="179752"/>
                </a:lnTo>
                <a:lnTo>
                  <a:pt x="93390" y="182899"/>
                </a:lnTo>
                <a:lnTo>
                  <a:pt x="80728" y="182899"/>
                </a:lnTo>
                <a:lnTo>
                  <a:pt x="71232" y="179752"/>
                </a:lnTo>
                <a:lnTo>
                  <a:pt x="61736" y="175019"/>
                </a:lnTo>
                <a:lnTo>
                  <a:pt x="61736" y="214430"/>
                </a:lnTo>
                <a:lnTo>
                  <a:pt x="61736" y="252255"/>
                </a:lnTo>
                <a:lnTo>
                  <a:pt x="34837" y="263294"/>
                </a:lnTo>
                <a:lnTo>
                  <a:pt x="6350" y="27274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Freeform 3"/>
          <p:cNvSpPr/>
          <p:nvPr/>
        </p:nvSpPr>
        <p:spPr>
          <a:xfrm>
            <a:off x="5979334" y="2597652"/>
            <a:ext cx="61768" cy="93095"/>
          </a:xfrm>
          <a:custGeom>
            <a:avLst/>
            <a:gdLst>
              <a:gd name="connsiteX0" fmla="*/ 6350 w 61768"/>
              <a:gd name="connsiteY0" fmla="*/ 56800 h 93095"/>
              <a:gd name="connsiteX1" fmla="*/ 6350 w 61768"/>
              <a:gd name="connsiteY1" fmla="*/ 64679 h 93095"/>
              <a:gd name="connsiteX2" fmla="*/ 7939 w 61768"/>
              <a:gd name="connsiteY2" fmla="*/ 72559 h 93095"/>
              <a:gd name="connsiteX3" fmla="*/ 14269 w 61768"/>
              <a:gd name="connsiteY3" fmla="*/ 82012 h 93095"/>
              <a:gd name="connsiteX4" fmla="*/ 22176 w 61768"/>
              <a:gd name="connsiteY4" fmla="*/ 86745 h 93095"/>
              <a:gd name="connsiteX5" fmla="*/ 26930 w 61768"/>
              <a:gd name="connsiteY5" fmla="*/ 86745 h 93095"/>
              <a:gd name="connsiteX6" fmla="*/ 31672 w 61768"/>
              <a:gd name="connsiteY6" fmla="*/ 85171 h 93095"/>
              <a:gd name="connsiteX7" fmla="*/ 36426 w 61768"/>
              <a:gd name="connsiteY7" fmla="*/ 83598 h 93095"/>
              <a:gd name="connsiteX8" fmla="*/ 41168 w 61768"/>
              <a:gd name="connsiteY8" fmla="*/ 80438 h 93095"/>
              <a:gd name="connsiteX9" fmla="*/ 49088 w 61768"/>
              <a:gd name="connsiteY9" fmla="*/ 70985 h 93095"/>
              <a:gd name="connsiteX10" fmla="*/ 53829 w 61768"/>
              <a:gd name="connsiteY10" fmla="*/ 56800 h 93095"/>
              <a:gd name="connsiteX11" fmla="*/ 55418 w 61768"/>
              <a:gd name="connsiteY11" fmla="*/ 37881 h 93095"/>
              <a:gd name="connsiteX12" fmla="*/ 55418 w 61768"/>
              <a:gd name="connsiteY12" fmla="*/ 28428 h 93095"/>
              <a:gd name="connsiteX13" fmla="*/ 53829 w 61768"/>
              <a:gd name="connsiteY13" fmla="*/ 20535 h 93095"/>
              <a:gd name="connsiteX14" fmla="*/ 50664 w 61768"/>
              <a:gd name="connsiteY14" fmla="*/ 15815 h 93095"/>
              <a:gd name="connsiteX15" fmla="*/ 47499 w 61768"/>
              <a:gd name="connsiteY15" fmla="*/ 11082 h 93095"/>
              <a:gd name="connsiteX16" fmla="*/ 41168 w 61768"/>
              <a:gd name="connsiteY16" fmla="*/ 6350 h 93095"/>
              <a:gd name="connsiteX17" fmla="*/ 36426 w 61768"/>
              <a:gd name="connsiteY17" fmla="*/ 6350 h 93095"/>
              <a:gd name="connsiteX18" fmla="*/ 31672 w 61768"/>
              <a:gd name="connsiteY18" fmla="*/ 7936 h 93095"/>
              <a:gd name="connsiteX19" fmla="*/ 26930 w 61768"/>
              <a:gd name="connsiteY19" fmla="*/ 9509 h 93095"/>
              <a:gd name="connsiteX20" fmla="*/ 22176 w 61768"/>
              <a:gd name="connsiteY20" fmla="*/ 14229 h 93095"/>
              <a:gd name="connsiteX21" fmla="*/ 14269 w 61768"/>
              <a:gd name="connsiteY21" fmla="*/ 23695 h 93095"/>
              <a:gd name="connsiteX22" fmla="*/ 7939 w 61768"/>
              <a:gd name="connsiteY22" fmla="*/ 37881 h 93095"/>
              <a:gd name="connsiteX23" fmla="*/ 6350 w 61768"/>
              <a:gd name="connsiteY23" fmla="*/ 56800 h 930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Lst>
            <a:rect l="l" t="t" r="r" b="b"/>
            <a:pathLst>
              <a:path w="61768" h="93095">
                <a:moveTo>
                  <a:pt x="6350" y="56800"/>
                </a:moveTo>
                <a:lnTo>
                  <a:pt x="6350" y="64679"/>
                </a:lnTo>
                <a:lnTo>
                  <a:pt x="7939" y="72559"/>
                </a:lnTo>
                <a:lnTo>
                  <a:pt x="14269" y="82012"/>
                </a:lnTo>
                <a:lnTo>
                  <a:pt x="22176" y="86745"/>
                </a:lnTo>
                <a:lnTo>
                  <a:pt x="26930" y="86745"/>
                </a:lnTo>
                <a:lnTo>
                  <a:pt x="31672" y="85171"/>
                </a:lnTo>
                <a:lnTo>
                  <a:pt x="36426" y="83598"/>
                </a:lnTo>
                <a:lnTo>
                  <a:pt x="41168" y="80438"/>
                </a:lnTo>
                <a:lnTo>
                  <a:pt x="49088" y="70985"/>
                </a:lnTo>
                <a:lnTo>
                  <a:pt x="53829" y="56800"/>
                </a:lnTo>
                <a:lnTo>
                  <a:pt x="55418" y="37881"/>
                </a:lnTo>
                <a:lnTo>
                  <a:pt x="55418" y="28428"/>
                </a:lnTo>
                <a:lnTo>
                  <a:pt x="53829" y="20535"/>
                </a:lnTo>
                <a:lnTo>
                  <a:pt x="50664" y="15815"/>
                </a:lnTo>
                <a:lnTo>
                  <a:pt x="47499" y="11082"/>
                </a:lnTo>
                <a:lnTo>
                  <a:pt x="41168" y="6350"/>
                </a:lnTo>
                <a:lnTo>
                  <a:pt x="36426" y="6350"/>
                </a:lnTo>
                <a:lnTo>
                  <a:pt x="31672" y="7936"/>
                </a:lnTo>
                <a:lnTo>
                  <a:pt x="26930" y="9509"/>
                </a:lnTo>
                <a:lnTo>
                  <a:pt x="22176" y="14229"/>
                </a:lnTo>
                <a:lnTo>
                  <a:pt x="14269" y="23695"/>
                </a:lnTo>
                <a:lnTo>
                  <a:pt x="7939" y="37881"/>
                </a:lnTo>
                <a:lnTo>
                  <a:pt x="6350" y="5680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Freeform 3"/>
          <p:cNvSpPr/>
          <p:nvPr/>
        </p:nvSpPr>
        <p:spPr>
          <a:xfrm>
            <a:off x="6117052" y="2487356"/>
            <a:ext cx="115528" cy="200188"/>
          </a:xfrm>
          <a:custGeom>
            <a:avLst/>
            <a:gdLst>
              <a:gd name="connsiteX0" fmla="*/ 0 w 115528"/>
              <a:gd name="connsiteY0" fmla="*/ 37837 h 200188"/>
              <a:gd name="connsiteX1" fmla="*/ 52221 w 115528"/>
              <a:gd name="connsiteY1" fmla="*/ 18918 h 200188"/>
              <a:gd name="connsiteX2" fmla="*/ 52221 w 115528"/>
              <a:gd name="connsiteY2" fmla="*/ 33104 h 200188"/>
              <a:gd name="connsiteX3" fmla="*/ 52221 w 115528"/>
              <a:gd name="connsiteY3" fmla="*/ 45716 h 200188"/>
              <a:gd name="connsiteX4" fmla="*/ 60141 w 115528"/>
              <a:gd name="connsiteY4" fmla="*/ 28371 h 200188"/>
              <a:gd name="connsiteX5" fmla="*/ 64882 w 115528"/>
              <a:gd name="connsiteY5" fmla="*/ 22065 h 200188"/>
              <a:gd name="connsiteX6" fmla="*/ 68048 w 115528"/>
              <a:gd name="connsiteY6" fmla="*/ 15771 h 200188"/>
              <a:gd name="connsiteX7" fmla="*/ 77544 w 115528"/>
              <a:gd name="connsiteY7" fmla="*/ 7879 h 200188"/>
              <a:gd name="connsiteX8" fmla="*/ 87040 w 115528"/>
              <a:gd name="connsiteY8" fmla="*/ 3159 h 200188"/>
              <a:gd name="connsiteX9" fmla="*/ 101290 w 115528"/>
              <a:gd name="connsiteY9" fmla="*/ 0 h 200188"/>
              <a:gd name="connsiteX10" fmla="*/ 115528 w 115528"/>
              <a:gd name="connsiteY10" fmla="*/ 1585 h 200188"/>
              <a:gd name="connsiteX11" fmla="*/ 106032 w 115528"/>
              <a:gd name="connsiteY11" fmla="*/ 26798 h 200188"/>
              <a:gd name="connsiteX12" fmla="*/ 98125 w 115528"/>
              <a:gd name="connsiteY12" fmla="*/ 52023 h 200188"/>
              <a:gd name="connsiteX13" fmla="*/ 88629 w 115528"/>
              <a:gd name="connsiteY13" fmla="*/ 52023 h 200188"/>
              <a:gd name="connsiteX14" fmla="*/ 82298 w 115528"/>
              <a:gd name="connsiteY14" fmla="*/ 53596 h 200188"/>
              <a:gd name="connsiteX15" fmla="*/ 75967 w 115528"/>
              <a:gd name="connsiteY15" fmla="*/ 55170 h 200188"/>
              <a:gd name="connsiteX16" fmla="*/ 71213 w 115528"/>
              <a:gd name="connsiteY16" fmla="*/ 59902 h 200188"/>
              <a:gd name="connsiteX17" fmla="*/ 64882 w 115528"/>
              <a:gd name="connsiteY17" fmla="*/ 69355 h 200188"/>
              <a:gd name="connsiteX18" fmla="*/ 61717 w 115528"/>
              <a:gd name="connsiteY18" fmla="*/ 78821 h 200188"/>
              <a:gd name="connsiteX19" fmla="*/ 58552 w 115528"/>
              <a:gd name="connsiteY19" fmla="*/ 91434 h 200188"/>
              <a:gd name="connsiteX20" fmla="*/ 56975 w 115528"/>
              <a:gd name="connsiteY20" fmla="*/ 107193 h 200188"/>
              <a:gd name="connsiteX21" fmla="*/ 56975 w 115528"/>
              <a:gd name="connsiteY21" fmla="*/ 126112 h 200188"/>
              <a:gd name="connsiteX22" fmla="*/ 56975 w 115528"/>
              <a:gd name="connsiteY22" fmla="*/ 154483 h 200188"/>
              <a:gd name="connsiteX23" fmla="*/ 56975 w 115528"/>
              <a:gd name="connsiteY23" fmla="*/ 181282 h 200188"/>
              <a:gd name="connsiteX24" fmla="*/ 0 w 115528"/>
              <a:gd name="connsiteY24" fmla="*/ 200188 h 200188"/>
              <a:gd name="connsiteX25" fmla="*/ 0 w 115528"/>
              <a:gd name="connsiteY25" fmla="*/ 119805 h 200188"/>
              <a:gd name="connsiteX26" fmla="*/ 0 w 115528"/>
              <a:gd name="connsiteY26" fmla="*/ 37837 h 2001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15528" h="200188">
                <a:moveTo>
                  <a:pt x="0" y="37837"/>
                </a:moveTo>
                <a:lnTo>
                  <a:pt x="52221" y="18918"/>
                </a:lnTo>
                <a:lnTo>
                  <a:pt x="52221" y="33104"/>
                </a:lnTo>
                <a:lnTo>
                  <a:pt x="52221" y="45716"/>
                </a:lnTo>
                <a:lnTo>
                  <a:pt x="60141" y="28371"/>
                </a:lnTo>
                <a:lnTo>
                  <a:pt x="64882" y="22065"/>
                </a:lnTo>
                <a:lnTo>
                  <a:pt x="68048" y="15771"/>
                </a:lnTo>
                <a:lnTo>
                  <a:pt x="77544" y="7879"/>
                </a:lnTo>
                <a:lnTo>
                  <a:pt x="87040" y="3159"/>
                </a:lnTo>
                <a:lnTo>
                  <a:pt x="101290" y="0"/>
                </a:lnTo>
                <a:lnTo>
                  <a:pt x="115528" y="1585"/>
                </a:lnTo>
                <a:lnTo>
                  <a:pt x="106032" y="26798"/>
                </a:lnTo>
                <a:lnTo>
                  <a:pt x="98125" y="52023"/>
                </a:lnTo>
                <a:lnTo>
                  <a:pt x="88629" y="52023"/>
                </a:lnTo>
                <a:lnTo>
                  <a:pt x="82298" y="53596"/>
                </a:lnTo>
                <a:lnTo>
                  <a:pt x="75967" y="55170"/>
                </a:lnTo>
                <a:lnTo>
                  <a:pt x="71213" y="59902"/>
                </a:lnTo>
                <a:lnTo>
                  <a:pt x="64882" y="69355"/>
                </a:lnTo>
                <a:lnTo>
                  <a:pt x="61717" y="78821"/>
                </a:lnTo>
                <a:lnTo>
                  <a:pt x="58552" y="91434"/>
                </a:lnTo>
                <a:lnTo>
                  <a:pt x="56975" y="107193"/>
                </a:lnTo>
                <a:lnTo>
                  <a:pt x="56975" y="126112"/>
                </a:lnTo>
                <a:lnTo>
                  <a:pt x="56975" y="154483"/>
                </a:lnTo>
                <a:lnTo>
                  <a:pt x="56975" y="181282"/>
                </a:lnTo>
                <a:lnTo>
                  <a:pt x="0" y="200188"/>
                </a:lnTo>
                <a:lnTo>
                  <a:pt x="0" y="119805"/>
                </a:lnTo>
                <a:lnTo>
                  <a:pt x="0" y="3783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7" name="Freeform 3"/>
          <p:cNvSpPr/>
          <p:nvPr/>
        </p:nvSpPr>
        <p:spPr>
          <a:xfrm>
            <a:off x="6110702" y="2481006"/>
            <a:ext cx="128228" cy="212888"/>
          </a:xfrm>
          <a:custGeom>
            <a:avLst/>
            <a:gdLst>
              <a:gd name="connsiteX0" fmla="*/ 6350 w 128228"/>
              <a:gd name="connsiteY0" fmla="*/ 44187 h 212888"/>
              <a:gd name="connsiteX1" fmla="*/ 58571 w 128228"/>
              <a:gd name="connsiteY1" fmla="*/ 25268 h 212888"/>
              <a:gd name="connsiteX2" fmla="*/ 58571 w 128228"/>
              <a:gd name="connsiteY2" fmla="*/ 39454 h 212888"/>
              <a:gd name="connsiteX3" fmla="*/ 58571 w 128228"/>
              <a:gd name="connsiteY3" fmla="*/ 52066 h 212888"/>
              <a:gd name="connsiteX4" fmla="*/ 66491 w 128228"/>
              <a:gd name="connsiteY4" fmla="*/ 34721 h 212888"/>
              <a:gd name="connsiteX5" fmla="*/ 71232 w 128228"/>
              <a:gd name="connsiteY5" fmla="*/ 28415 h 212888"/>
              <a:gd name="connsiteX6" fmla="*/ 74398 w 128228"/>
              <a:gd name="connsiteY6" fmla="*/ 22121 h 212888"/>
              <a:gd name="connsiteX7" fmla="*/ 83894 w 128228"/>
              <a:gd name="connsiteY7" fmla="*/ 14229 h 212888"/>
              <a:gd name="connsiteX8" fmla="*/ 93390 w 128228"/>
              <a:gd name="connsiteY8" fmla="*/ 9509 h 212888"/>
              <a:gd name="connsiteX9" fmla="*/ 107640 w 128228"/>
              <a:gd name="connsiteY9" fmla="*/ 6350 h 212888"/>
              <a:gd name="connsiteX10" fmla="*/ 121878 w 128228"/>
              <a:gd name="connsiteY10" fmla="*/ 7935 h 212888"/>
              <a:gd name="connsiteX11" fmla="*/ 112382 w 128228"/>
              <a:gd name="connsiteY11" fmla="*/ 33148 h 212888"/>
              <a:gd name="connsiteX12" fmla="*/ 104475 w 128228"/>
              <a:gd name="connsiteY12" fmla="*/ 58373 h 212888"/>
              <a:gd name="connsiteX13" fmla="*/ 94979 w 128228"/>
              <a:gd name="connsiteY13" fmla="*/ 58373 h 212888"/>
              <a:gd name="connsiteX14" fmla="*/ 88648 w 128228"/>
              <a:gd name="connsiteY14" fmla="*/ 59946 h 212888"/>
              <a:gd name="connsiteX15" fmla="*/ 82317 w 128228"/>
              <a:gd name="connsiteY15" fmla="*/ 61520 h 212888"/>
              <a:gd name="connsiteX16" fmla="*/ 77563 w 128228"/>
              <a:gd name="connsiteY16" fmla="*/ 66252 h 212888"/>
              <a:gd name="connsiteX17" fmla="*/ 71232 w 128228"/>
              <a:gd name="connsiteY17" fmla="*/ 75705 h 212888"/>
              <a:gd name="connsiteX18" fmla="*/ 68067 w 128228"/>
              <a:gd name="connsiteY18" fmla="*/ 85171 h 212888"/>
              <a:gd name="connsiteX19" fmla="*/ 64902 w 128228"/>
              <a:gd name="connsiteY19" fmla="*/ 97784 h 212888"/>
              <a:gd name="connsiteX20" fmla="*/ 63325 w 128228"/>
              <a:gd name="connsiteY20" fmla="*/ 113543 h 212888"/>
              <a:gd name="connsiteX21" fmla="*/ 63325 w 128228"/>
              <a:gd name="connsiteY21" fmla="*/ 132462 h 212888"/>
              <a:gd name="connsiteX22" fmla="*/ 63325 w 128228"/>
              <a:gd name="connsiteY22" fmla="*/ 160833 h 212888"/>
              <a:gd name="connsiteX23" fmla="*/ 63325 w 128228"/>
              <a:gd name="connsiteY23" fmla="*/ 187632 h 212888"/>
              <a:gd name="connsiteX24" fmla="*/ 6350 w 128228"/>
              <a:gd name="connsiteY24" fmla="*/ 206538 h 212888"/>
              <a:gd name="connsiteX25" fmla="*/ 6350 w 128228"/>
              <a:gd name="connsiteY25" fmla="*/ 126155 h 212888"/>
              <a:gd name="connsiteX26" fmla="*/ 6350 w 128228"/>
              <a:gd name="connsiteY26" fmla="*/ 44187 h 2128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28228" h="212888">
                <a:moveTo>
                  <a:pt x="6350" y="44187"/>
                </a:moveTo>
                <a:lnTo>
                  <a:pt x="58571" y="25268"/>
                </a:lnTo>
                <a:lnTo>
                  <a:pt x="58571" y="39454"/>
                </a:lnTo>
                <a:lnTo>
                  <a:pt x="58571" y="52066"/>
                </a:lnTo>
                <a:lnTo>
                  <a:pt x="66491" y="34721"/>
                </a:lnTo>
                <a:lnTo>
                  <a:pt x="71232" y="28415"/>
                </a:lnTo>
                <a:lnTo>
                  <a:pt x="74398" y="22121"/>
                </a:lnTo>
                <a:lnTo>
                  <a:pt x="83894" y="14229"/>
                </a:lnTo>
                <a:lnTo>
                  <a:pt x="93390" y="9509"/>
                </a:lnTo>
                <a:lnTo>
                  <a:pt x="107640" y="6350"/>
                </a:lnTo>
                <a:lnTo>
                  <a:pt x="121878" y="7935"/>
                </a:lnTo>
                <a:lnTo>
                  <a:pt x="112382" y="33148"/>
                </a:lnTo>
                <a:lnTo>
                  <a:pt x="104475" y="58373"/>
                </a:lnTo>
                <a:lnTo>
                  <a:pt x="94979" y="58373"/>
                </a:lnTo>
                <a:lnTo>
                  <a:pt x="88648" y="59946"/>
                </a:lnTo>
                <a:lnTo>
                  <a:pt x="82317" y="61520"/>
                </a:lnTo>
                <a:lnTo>
                  <a:pt x="77563" y="66252"/>
                </a:lnTo>
                <a:lnTo>
                  <a:pt x="71232" y="75705"/>
                </a:lnTo>
                <a:lnTo>
                  <a:pt x="68067" y="85171"/>
                </a:lnTo>
                <a:lnTo>
                  <a:pt x="64902" y="97784"/>
                </a:lnTo>
                <a:lnTo>
                  <a:pt x="63325" y="113543"/>
                </a:lnTo>
                <a:lnTo>
                  <a:pt x="63325" y="132462"/>
                </a:lnTo>
                <a:lnTo>
                  <a:pt x="63325" y="160833"/>
                </a:lnTo>
                <a:lnTo>
                  <a:pt x="63325" y="187632"/>
                </a:lnTo>
                <a:lnTo>
                  <a:pt x="6350" y="206538"/>
                </a:lnTo>
                <a:lnTo>
                  <a:pt x="6350" y="126155"/>
                </a:lnTo>
                <a:lnTo>
                  <a:pt x="6350" y="4418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8" name="Freeform 3"/>
          <p:cNvSpPr/>
          <p:nvPr/>
        </p:nvSpPr>
        <p:spPr>
          <a:xfrm>
            <a:off x="6232561" y="2433715"/>
            <a:ext cx="180411" cy="198715"/>
          </a:xfrm>
          <a:custGeom>
            <a:avLst/>
            <a:gdLst>
              <a:gd name="connsiteX0" fmla="*/ 174061 w 180411"/>
              <a:gd name="connsiteY0" fmla="*/ 85171 h 198715"/>
              <a:gd name="connsiteX1" fmla="*/ 118725 w 180411"/>
              <a:gd name="connsiteY1" fmla="*/ 105663 h 198715"/>
              <a:gd name="connsiteX2" fmla="*/ 63325 w 180411"/>
              <a:gd name="connsiteY2" fmla="*/ 124582 h 198715"/>
              <a:gd name="connsiteX3" fmla="*/ 64915 w 180411"/>
              <a:gd name="connsiteY3" fmla="*/ 137182 h 198715"/>
              <a:gd name="connsiteX4" fmla="*/ 69656 w 180411"/>
              <a:gd name="connsiteY4" fmla="*/ 145074 h 198715"/>
              <a:gd name="connsiteX5" fmla="*/ 79152 w 180411"/>
              <a:gd name="connsiteY5" fmla="*/ 149794 h 198715"/>
              <a:gd name="connsiteX6" fmla="*/ 85483 w 180411"/>
              <a:gd name="connsiteY6" fmla="*/ 149794 h 198715"/>
              <a:gd name="connsiteX7" fmla="*/ 91813 w 180411"/>
              <a:gd name="connsiteY7" fmla="*/ 148221 h 198715"/>
              <a:gd name="connsiteX8" fmla="*/ 99733 w 180411"/>
              <a:gd name="connsiteY8" fmla="*/ 143488 h 198715"/>
              <a:gd name="connsiteX9" fmla="*/ 107640 w 180411"/>
              <a:gd name="connsiteY9" fmla="*/ 137182 h 198715"/>
              <a:gd name="connsiteX10" fmla="*/ 112395 w 180411"/>
              <a:gd name="connsiteY10" fmla="*/ 130888 h 198715"/>
              <a:gd name="connsiteX11" fmla="*/ 117136 w 180411"/>
              <a:gd name="connsiteY11" fmla="*/ 122996 h 198715"/>
              <a:gd name="connsiteX12" fmla="*/ 144060 w 180411"/>
              <a:gd name="connsiteY12" fmla="*/ 116690 h 198715"/>
              <a:gd name="connsiteX13" fmla="*/ 171010 w 180411"/>
              <a:gd name="connsiteY13" fmla="*/ 110396 h 198715"/>
              <a:gd name="connsiteX14" fmla="*/ 158298 w 180411"/>
              <a:gd name="connsiteY14" fmla="*/ 135608 h 198715"/>
              <a:gd name="connsiteX15" fmla="*/ 150417 w 180411"/>
              <a:gd name="connsiteY15" fmla="*/ 146648 h 198715"/>
              <a:gd name="connsiteX16" fmla="*/ 140882 w 180411"/>
              <a:gd name="connsiteY16" fmla="*/ 156100 h 198715"/>
              <a:gd name="connsiteX17" fmla="*/ 131386 w 180411"/>
              <a:gd name="connsiteY17" fmla="*/ 163980 h 198715"/>
              <a:gd name="connsiteX18" fmla="*/ 120301 w 180411"/>
              <a:gd name="connsiteY18" fmla="*/ 171873 h 198715"/>
              <a:gd name="connsiteX19" fmla="*/ 106064 w 180411"/>
              <a:gd name="connsiteY19" fmla="*/ 178166 h 198715"/>
              <a:gd name="connsiteX20" fmla="*/ 90237 w 180411"/>
              <a:gd name="connsiteY20" fmla="*/ 184472 h 198715"/>
              <a:gd name="connsiteX21" fmla="*/ 75987 w 180411"/>
              <a:gd name="connsiteY21" fmla="*/ 189205 h 198715"/>
              <a:gd name="connsiteX22" fmla="*/ 64915 w 180411"/>
              <a:gd name="connsiteY22" fmla="*/ 192365 h 198715"/>
              <a:gd name="connsiteX23" fmla="*/ 53830 w 180411"/>
              <a:gd name="connsiteY23" fmla="*/ 192365 h 198715"/>
              <a:gd name="connsiteX24" fmla="*/ 44333 w 180411"/>
              <a:gd name="connsiteY24" fmla="*/ 192365 h 198715"/>
              <a:gd name="connsiteX25" fmla="*/ 28507 w 180411"/>
              <a:gd name="connsiteY25" fmla="*/ 184472 h 198715"/>
              <a:gd name="connsiteX26" fmla="*/ 22176 w 180411"/>
              <a:gd name="connsiteY26" fmla="*/ 179752 h 198715"/>
              <a:gd name="connsiteX27" fmla="*/ 17434 w 180411"/>
              <a:gd name="connsiteY27" fmla="*/ 171873 h 198715"/>
              <a:gd name="connsiteX28" fmla="*/ 12680 w 180411"/>
              <a:gd name="connsiteY28" fmla="*/ 163980 h 198715"/>
              <a:gd name="connsiteX29" fmla="*/ 9515 w 180411"/>
              <a:gd name="connsiteY29" fmla="*/ 154527 h 198715"/>
              <a:gd name="connsiteX30" fmla="*/ 6350 w 180411"/>
              <a:gd name="connsiteY30" fmla="*/ 141915 h 198715"/>
              <a:gd name="connsiteX31" fmla="*/ 6350 w 180411"/>
              <a:gd name="connsiteY31" fmla="*/ 129302 h 198715"/>
              <a:gd name="connsiteX32" fmla="*/ 7939 w 180411"/>
              <a:gd name="connsiteY32" fmla="*/ 110396 h 198715"/>
              <a:gd name="connsiteX33" fmla="*/ 12680 w 180411"/>
              <a:gd name="connsiteY33" fmla="*/ 93051 h 198715"/>
              <a:gd name="connsiteX34" fmla="*/ 19011 w 180411"/>
              <a:gd name="connsiteY34" fmla="*/ 75705 h 198715"/>
              <a:gd name="connsiteX35" fmla="*/ 28507 w 180411"/>
              <a:gd name="connsiteY35" fmla="*/ 59946 h 198715"/>
              <a:gd name="connsiteX36" fmla="*/ 41168 w 180411"/>
              <a:gd name="connsiteY36" fmla="*/ 45760 h 198715"/>
              <a:gd name="connsiteX37" fmla="*/ 53830 w 180411"/>
              <a:gd name="connsiteY37" fmla="*/ 33148 h 198715"/>
              <a:gd name="connsiteX38" fmla="*/ 71245 w 180411"/>
              <a:gd name="connsiteY38" fmla="*/ 22121 h 198715"/>
              <a:gd name="connsiteX39" fmla="*/ 88648 w 180411"/>
              <a:gd name="connsiteY39" fmla="*/ 14242 h 198715"/>
              <a:gd name="connsiteX40" fmla="*/ 102898 w 180411"/>
              <a:gd name="connsiteY40" fmla="*/ 9509 h 198715"/>
              <a:gd name="connsiteX41" fmla="*/ 115560 w 180411"/>
              <a:gd name="connsiteY41" fmla="*/ 7935 h 198715"/>
              <a:gd name="connsiteX42" fmla="*/ 128221 w 180411"/>
              <a:gd name="connsiteY42" fmla="*/ 6350 h 198715"/>
              <a:gd name="connsiteX43" fmla="*/ 137717 w 180411"/>
              <a:gd name="connsiteY43" fmla="*/ 7935 h 198715"/>
              <a:gd name="connsiteX44" fmla="*/ 153594 w 180411"/>
              <a:gd name="connsiteY44" fmla="*/ 15815 h 198715"/>
              <a:gd name="connsiteX45" fmla="*/ 159823 w 180411"/>
              <a:gd name="connsiteY45" fmla="*/ 20535 h 198715"/>
              <a:gd name="connsiteX46" fmla="*/ 164654 w 180411"/>
              <a:gd name="connsiteY46" fmla="*/ 28428 h 198715"/>
              <a:gd name="connsiteX47" fmla="*/ 169358 w 180411"/>
              <a:gd name="connsiteY47" fmla="*/ 37881 h 198715"/>
              <a:gd name="connsiteX48" fmla="*/ 172536 w 180411"/>
              <a:gd name="connsiteY48" fmla="*/ 48920 h 198715"/>
              <a:gd name="connsiteX49" fmla="*/ 174061 w 180411"/>
              <a:gd name="connsiteY49" fmla="*/ 63106 h 198715"/>
              <a:gd name="connsiteX50" fmla="*/ 174061 w 180411"/>
              <a:gd name="connsiteY50" fmla="*/ 77291 h 198715"/>
              <a:gd name="connsiteX51" fmla="*/ 174061 w 180411"/>
              <a:gd name="connsiteY51" fmla="*/ 82012 h 198715"/>
              <a:gd name="connsiteX52" fmla="*/ 174061 w 180411"/>
              <a:gd name="connsiteY52" fmla="*/ 85171 h 1987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180411" h="198715">
                <a:moveTo>
                  <a:pt x="174061" y="85171"/>
                </a:moveTo>
                <a:lnTo>
                  <a:pt x="118725" y="105663"/>
                </a:lnTo>
                <a:lnTo>
                  <a:pt x="63325" y="124582"/>
                </a:lnTo>
                <a:lnTo>
                  <a:pt x="64915" y="137182"/>
                </a:lnTo>
                <a:lnTo>
                  <a:pt x="69656" y="145074"/>
                </a:lnTo>
                <a:lnTo>
                  <a:pt x="79152" y="149794"/>
                </a:lnTo>
                <a:lnTo>
                  <a:pt x="85483" y="149794"/>
                </a:lnTo>
                <a:lnTo>
                  <a:pt x="91813" y="148221"/>
                </a:lnTo>
                <a:lnTo>
                  <a:pt x="99733" y="143488"/>
                </a:lnTo>
                <a:lnTo>
                  <a:pt x="107640" y="137182"/>
                </a:lnTo>
                <a:lnTo>
                  <a:pt x="112395" y="130888"/>
                </a:lnTo>
                <a:lnTo>
                  <a:pt x="117136" y="122996"/>
                </a:lnTo>
                <a:lnTo>
                  <a:pt x="144060" y="116690"/>
                </a:lnTo>
                <a:lnTo>
                  <a:pt x="171010" y="110396"/>
                </a:lnTo>
                <a:lnTo>
                  <a:pt x="158298" y="135608"/>
                </a:lnTo>
                <a:lnTo>
                  <a:pt x="150417" y="146648"/>
                </a:lnTo>
                <a:lnTo>
                  <a:pt x="140882" y="156100"/>
                </a:lnTo>
                <a:lnTo>
                  <a:pt x="131386" y="163980"/>
                </a:lnTo>
                <a:lnTo>
                  <a:pt x="120301" y="171873"/>
                </a:lnTo>
                <a:lnTo>
                  <a:pt x="106064" y="178166"/>
                </a:lnTo>
                <a:lnTo>
                  <a:pt x="90237" y="184472"/>
                </a:lnTo>
                <a:lnTo>
                  <a:pt x="75987" y="189205"/>
                </a:lnTo>
                <a:lnTo>
                  <a:pt x="64915" y="192365"/>
                </a:lnTo>
                <a:lnTo>
                  <a:pt x="53830" y="192365"/>
                </a:lnTo>
                <a:lnTo>
                  <a:pt x="44333" y="192365"/>
                </a:lnTo>
                <a:lnTo>
                  <a:pt x="28507" y="184472"/>
                </a:lnTo>
                <a:lnTo>
                  <a:pt x="22176" y="179752"/>
                </a:lnTo>
                <a:lnTo>
                  <a:pt x="17434" y="171873"/>
                </a:lnTo>
                <a:lnTo>
                  <a:pt x="12680" y="163980"/>
                </a:lnTo>
                <a:lnTo>
                  <a:pt x="9515" y="154527"/>
                </a:lnTo>
                <a:lnTo>
                  <a:pt x="6350" y="141915"/>
                </a:lnTo>
                <a:lnTo>
                  <a:pt x="6350" y="129302"/>
                </a:lnTo>
                <a:lnTo>
                  <a:pt x="7939" y="110396"/>
                </a:lnTo>
                <a:lnTo>
                  <a:pt x="12680" y="93051"/>
                </a:lnTo>
                <a:lnTo>
                  <a:pt x="19011" y="75705"/>
                </a:lnTo>
                <a:lnTo>
                  <a:pt x="28507" y="59946"/>
                </a:lnTo>
                <a:lnTo>
                  <a:pt x="41168" y="45760"/>
                </a:lnTo>
                <a:lnTo>
                  <a:pt x="53830" y="33148"/>
                </a:lnTo>
                <a:lnTo>
                  <a:pt x="71245" y="22121"/>
                </a:lnTo>
                <a:lnTo>
                  <a:pt x="88648" y="14242"/>
                </a:lnTo>
                <a:lnTo>
                  <a:pt x="102898" y="9509"/>
                </a:lnTo>
                <a:lnTo>
                  <a:pt x="115560" y="7935"/>
                </a:lnTo>
                <a:lnTo>
                  <a:pt x="128221" y="6350"/>
                </a:lnTo>
                <a:lnTo>
                  <a:pt x="137717" y="7935"/>
                </a:lnTo>
                <a:lnTo>
                  <a:pt x="153594" y="15815"/>
                </a:lnTo>
                <a:lnTo>
                  <a:pt x="159823" y="20535"/>
                </a:lnTo>
                <a:lnTo>
                  <a:pt x="164654" y="28428"/>
                </a:lnTo>
                <a:lnTo>
                  <a:pt x="169358" y="37881"/>
                </a:lnTo>
                <a:lnTo>
                  <a:pt x="172536" y="48920"/>
                </a:lnTo>
                <a:lnTo>
                  <a:pt x="174061" y="63106"/>
                </a:lnTo>
                <a:lnTo>
                  <a:pt x="174061" y="77291"/>
                </a:lnTo>
                <a:lnTo>
                  <a:pt x="174061" y="82012"/>
                </a:lnTo>
                <a:lnTo>
                  <a:pt x="174061" y="8517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Freeform 3"/>
          <p:cNvSpPr/>
          <p:nvPr/>
        </p:nvSpPr>
        <p:spPr>
          <a:xfrm>
            <a:off x="6289537" y="2476286"/>
            <a:ext cx="68099" cy="58404"/>
          </a:xfrm>
          <a:custGeom>
            <a:avLst/>
            <a:gdLst>
              <a:gd name="connsiteX0" fmla="*/ 61749 w 68099"/>
              <a:gd name="connsiteY0" fmla="*/ 33135 h 58404"/>
              <a:gd name="connsiteX1" fmla="*/ 60160 w 68099"/>
              <a:gd name="connsiteY1" fmla="*/ 25256 h 58404"/>
              <a:gd name="connsiteX2" fmla="*/ 58584 w 68099"/>
              <a:gd name="connsiteY2" fmla="*/ 17376 h 58404"/>
              <a:gd name="connsiteX3" fmla="*/ 55419 w 68099"/>
              <a:gd name="connsiteY3" fmla="*/ 12656 h 58404"/>
              <a:gd name="connsiteX4" fmla="*/ 52253 w 68099"/>
              <a:gd name="connsiteY4" fmla="*/ 9496 h 58404"/>
              <a:gd name="connsiteX5" fmla="*/ 44333 w 68099"/>
              <a:gd name="connsiteY5" fmla="*/ 6350 h 58404"/>
              <a:gd name="connsiteX6" fmla="*/ 33261 w 68099"/>
              <a:gd name="connsiteY6" fmla="*/ 7923 h 58404"/>
              <a:gd name="connsiteX7" fmla="*/ 22176 w 68099"/>
              <a:gd name="connsiteY7" fmla="*/ 15803 h 58404"/>
              <a:gd name="connsiteX8" fmla="*/ 17434 w 68099"/>
              <a:gd name="connsiteY8" fmla="*/ 20535 h 58404"/>
              <a:gd name="connsiteX9" fmla="*/ 12680 w 68099"/>
              <a:gd name="connsiteY9" fmla="*/ 28415 h 58404"/>
              <a:gd name="connsiteX10" fmla="*/ 7939 w 68099"/>
              <a:gd name="connsiteY10" fmla="*/ 39441 h 58404"/>
              <a:gd name="connsiteX11" fmla="*/ 6350 w 68099"/>
              <a:gd name="connsiteY11" fmla="*/ 52054 h 58404"/>
              <a:gd name="connsiteX12" fmla="*/ 33261 w 68099"/>
              <a:gd name="connsiteY12" fmla="*/ 42601 h 58404"/>
              <a:gd name="connsiteX13" fmla="*/ 61749 w 68099"/>
              <a:gd name="connsiteY13" fmla="*/ 33135 h 58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68099" h="58404">
                <a:moveTo>
                  <a:pt x="61749" y="33135"/>
                </a:moveTo>
                <a:lnTo>
                  <a:pt x="60160" y="25256"/>
                </a:lnTo>
                <a:lnTo>
                  <a:pt x="58584" y="17376"/>
                </a:lnTo>
                <a:lnTo>
                  <a:pt x="55419" y="12656"/>
                </a:lnTo>
                <a:lnTo>
                  <a:pt x="52253" y="9496"/>
                </a:lnTo>
                <a:lnTo>
                  <a:pt x="44333" y="6350"/>
                </a:lnTo>
                <a:lnTo>
                  <a:pt x="33261" y="7923"/>
                </a:lnTo>
                <a:lnTo>
                  <a:pt x="22176" y="15803"/>
                </a:lnTo>
                <a:lnTo>
                  <a:pt x="17434" y="20535"/>
                </a:lnTo>
                <a:lnTo>
                  <a:pt x="12680" y="28415"/>
                </a:lnTo>
                <a:lnTo>
                  <a:pt x="7939" y="39441"/>
                </a:lnTo>
                <a:lnTo>
                  <a:pt x="6350" y="52054"/>
                </a:lnTo>
                <a:lnTo>
                  <a:pt x="33261" y="42601"/>
                </a:lnTo>
                <a:lnTo>
                  <a:pt x="61749" y="3313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0" name="Freeform 3"/>
          <p:cNvSpPr/>
          <p:nvPr/>
        </p:nvSpPr>
        <p:spPr>
          <a:xfrm>
            <a:off x="6433572" y="2367563"/>
            <a:ext cx="153563" cy="208067"/>
          </a:xfrm>
          <a:custGeom>
            <a:avLst/>
            <a:gdLst>
              <a:gd name="connsiteX0" fmla="*/ 0 w 153563"/>
              <a:gd name="connsiteY0" fmla="*/ 44131 h 208067"/>
              <a:gd name="connsiteX1" fmla="*/ 25297 w 153563"/>
              <a:gd name="connsiteY1" fmla="*/ 36251 h 208067"/>
              <a:gd name="connsiteX2" fmla="*/ 50594 w 153563"/>
              <a:gd name="connsiteY2" fmla="*/ 26798 h 208067"/>
              <a:gd name="connsiteX3" fmla="*/ 50594 w 153563"/>
              <a:gd name="connsiteY3" fmla="*/ 39410 h 208067"/>
              <a:gd name="connsiteX4" fmla="*/ 50594 w 153563"/>
              <a:gd name="connsiteY4" fmla="*/ 52010 h 208067"/>
              <a:gd name="connsiteX5" fmla="*/ 63306 w 153563"/>
              <a:gd name="connsiteY5" fmla="*/ 34677 h 208067"/>
              <a:gd name="connsiteX6" fmla="*/ 74366 w 153563"/>
              <a:gd name="connsiteY6" fmla="*/ 20491 h 208067"/>
              <a:gd name="connsiteX7" fmla="*/ 87078 w 153563"/>
              <a:gd name="connsiteY7" fmla="*/ 11026 h 208067"/>
              <a:gd name="connsiteX8" fmla="*/ 104494 w 153563"/>
              <a:gd name="connsiteY8" fmla="*/ 3146 h 208067"/>
              <a:gd name="connsiteX9" fmla="*/ 115553 w 153563"/>
              <a:gd name="connsiteY9" fmla="*/ 0 h 208067"/>
              <a:gd name="connsiteX10" fmla="*/ 125087 w 153563"/>
              <a:gd name="connsiteY10" fmla="*/ 0 h 208067"/>
              <a:gd name="connsiteX11" fmla="*/ 132969 w 153563"/>
              <a:gd name="connsiteY11" fmla="*/ 1573 h 208067"/>
              <a:gd name="connsiteX12" fmla="*/ 140851 w 153563"/>
              <a:gd name="connsiteY12" fmla="*/ 6306 h 208067"/>
              <a:gd name="connsiteX13" fmla="*/ 145554 w 153563"/>
              <a:gd name="connsiteY13" fmla="*/ 14185 h 208067"/>
              <a:gd name="connsiteX14" fmla="*/ 150385 w 153563"/>
              <a:gd name="connsiteY14" fmla="*/ 23638 h 208067"/>
              <a:gd name="connsiteX15" fmla="*/ 151910 w 153563"/>
              <a:gd name="connsiteY15" fmla="*/ 34677 h 208067"/>
              <a:gd name="connsiteX16" fmla="*/ 153563 w 153563"/>
              <a:gd name="connsiteY16" fmla="*/ 48863 h 208067"/>
              <a:gd name="connsiteX17" fmla="*/ 153563 w 153563"/>
              <a:gd name="connsiteY17" fmla="*/ 152897 h 208067"/>
              <a:gd name="connsiteX18" fmla="*/ 125087 w 153563"/>
              <a:gd name="connsiteY18" fmla="*/ 162350 h 208067"/>
              <a:gd name="connsiteX19" fmla="*/ 96612 w 153563"/>
              <a:gd name="connsiteY19" fmla="*/ 173389 h 208067"/>
              <a:gd name="connsiteX20" fmla="*/ 96612 w 153563"/>
              <a:gd name="connsiteY20" fmla="*/ 83541 h 208067"/>
              <a:gd name="connsiteX21" fmla="*/ 96612 w 153563"/>
              <a:gd name="connsiteY21" fmla="*/ 75662 h 208067"/>
              <a:gd name="connsiteX22" fmla="*/ 94960 w 153563"/>
              <a:gd name="connsiteY22" fmla="*/ 70929 h 208067"/>
              <a:gd name="connsiteX23" fmla="*/ 91781 w 153563"/>
              <a:gd name="connsiteY23" fmla="*/ 63049 h 208067"/>
              <a:gd name="connsiteX24" fmla="*/ 85425 w 153563"/>
              <a:gd name="connsiteY24" fmla="*/ 59902 h 208067"/>
              <a:gd name="connsiteX25" fmla="*/ 77544 w 153563"/>
              <a:gd name="connsiteY25" fmla="*/ 61476 h 208067"/>
              <a:gd name="connsiteX26" fmla="*/ 68010 w 153563"/>
              <a:gd name="connsiteY26" fmla="*/ 67782 h 208067"/>
              <a:gd name="connsiteX27" fmla="*/ 61781 w 153563"/>
              <a:gd name="connsiteY27" fmla="*/ 77235 h 208067"/>
              <a:gd name="connsiteX28" fmla="*/ 58603 w 153563"/>
              <a:gd name="connsiteY28" fmla="*/ 83541 h 208067"/>
              <a:gd name="connsiteX29" fmla="*/ 56950 w 153563"/>
              <a:gd name="connsiteY29" fmla="*/ 89848 h 208067"/>
              <a:gd name="connsiteX30" fmla="*/ 55425 w 153563"/>
              <a:gd name="connsiteY30" fmla="*/ 99301 h 208067"/>
              <a:gd name="connsiteX31" fmla="*/ 55425 w 153563"/>
              <a:gd name="connsiteY31" fmla="*/ 110340 h 208067"/>
              <a:gd name="connsiteX32" fmla="*/ 55425 w 153563"/>
              <a:gd name="connsiteY32" fmla="*/ 149750 h 208067"/>
              <a:gd name="connsiteX33" fmla="*/ 55425 w 153563"/>
              <a:gd name="connsiteY33" fmla="*/ 187575 h 208067"/>
              <a:gd name="connsiteX34" fmla="*/ 26949 w 153563"/>
              <a:gd name="connsiteY34" fmla="*/ 198614 h 208067"/>
              <a:gd name="connsiteX35" fmla="*/ 0 w 153563"/>
              <a:gd name="connsiteY35" fmla="*/ 208067 h 208067"/>
              <a:gd name="connsiteX36" fmla="*/ 0 w 153563"/>
              <a:gd name="connsiteY36" fmla="*/ 126099 h 208067"/>
              <a:gd name="connsiteX37" fmla="*/ 0 w 153563"/>
              <a:gd name="connsiteY37" fmla="*/ 44131 h 2080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53563" h="208067">
                <a:moveTo>
                  <a:pt x="0" y="44131"/>
                </a:moveTo>
                <a:lnTo>
                  <a:pt x="25297" y="36251"/>
                </a:lnTo>
                <a:lnTo>
                  <a:pt x="50594" y="26798"/>
                </a:lnTo>
                <a:lnTo>
                  <a:pt x="50594" y="39410"/>
                </a:lnTo>
                <a:lnTo>
                  <a:pt x="50594" y="52010"/>
                </a:lnTo>
                <a:lnTo>
                  <a:pt x="63306" y="34677"/>
                </a:lnTo>
                <a:lnTo>
                  <a:pt x="74366" y="20491"/>
                </a:lnTo>
                <a:lnTo>
                  <a:pt x="87078" y="11026"/>
                </a:lnTo>
                <a:lnTo>
                  <a:pt x="104494" y="3146"/>
                </a:lnTo>
                <a:lnTo>
                  <a:pt x="115553" y="0"/>
                </a:lnTo>
                <a:lnTo>
                  <a:pt x="125087" y="0"/>
                </a:lnTo>
                <a:lnTo>
                  <a:pt x="132969" y="1573"/>
                </a:lnTo>
                <a:lnTo>
                  <a:pt x="140851" y="6306"/>
                </a:lnTo>
                <a:lnTo>
                  <a:pt x="145554" y="14185"/>
                </a:lnTo>
                <a:lnTo>
                  <a:pt x="150385" y="23638"/>
                </a:lnTo>
                <a:lnTo>
                  <a:pt x="151910" y="34677"/>
                </a:lnTo>
                <a:lnTo>
                  <a:pt x="153563" y="48863"/>
                </a:lnTo>
                <a:lnTo>
                  <a:pt x="153563" y="152897"/>
                </a:lnTo>
                <a:lnTo>
                  <a:pt x="125087" y="162350"/>
                </a:lnTo>
                <a:lnTo>
                  <a:pt x="96612" y="173389"/>
                </a:lnTo>
                <a:lnTo>
                  <a:pt x="96612" y="83541"/>
                </a:lnTo>
                <a:lnTo>
                  <a:pt x="96612" y="75662"/>
                </a:lnTo>
                <a:lnTo>
                  <a:pt x="94960" y="70929"/>
                </a:lnTo>
                <a:lnTo>
                  <a:pt x="91781" y="63049"/>
                </a:lnTo>
                <a:lnTo>
                  <a:pt x="85425" y="59902"/>
                </a:lnTo>
                <a:lnTo>
                  <a:pt x="77544" y="61476"/>
                </a:lnTo>
                <a:lnTo>
                  <a:pt x="68010" y="67782"/>
                </a:lnTo>
                <a:lnTo>
                  <a:pt x="61781" y="77235"/>
                </a:lnTo>
                <a:lnTo>
                  <a:pt x="58603" y="83541"/>
                </a:lnTo>
                <a:lnTo>
                  <a:pt x="56950" y="89848"/>
                </a:lnTo>
                <a:lnTo>
                  <a:pt x="55425" y="99301"/>
                </a:lnTo>
                <a:lnTo>
                  <a:pt x="55425" y="110340"/>
                </a:lnTo>
                <a:lnTo>
                  <a:pt x="55425" y="149750"/>
                </a:lnTo>
                <a:lnTo>
                  <a:pt x="55425" y="187575"/>
                </a:lnTo>
                <a:lnTo>
                  <a:pt x="26949" y="198614"/>
                </a:lnTo>
                <a:lnTo>
                  <a:pt x="0" y="208067"/>
                </a:lnTo>
                <a:lnTo>
                  <a:pt x="0" y="126099"/>
                </a:lnTo>
                <a:lnTo>
                  <a:pt x="0" y="4413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1" name="Freeform 3"/>
          <p:cNvSpPr/>
          <p:nvPr/>
        </p:nvSpPr>
        <p:spPr>
          <a:xfrm>
            <a:off x="6427222" y="2361213"/>
            <a:ext cx="166263" cy="220767"/>
          </a:xfrm>
          <a:custGeom>
            <a:avLst/>
            <a:gdLst>
              <a:gd name="connsiteX0" fmla="*/ 6350 w 166263"/>
              <a:gd name="connsiteY0" fmla="*/ 50481 h 220767"/>
              <a:gd name="connsiteX1" fmla="*/ 31647 w 166263"/>
              <a:gd name="connsiteY1" fmla="*/ 42601 h 220767"/>
              <a:gd name="connsiteX2" fmla="*/ 56944 w 166263"/>
              <a:gd name="connsiteY2" fmla="*/ 33148 h 220767"/>
              <a:gd name="connsiteX3" fmla="*/ 56944 w 166263"/>
              <a:gd name="connsiteY3" fmla="*/ 45760 h 220767"/>
              <a:gd name="connsiteX4" fmla="*/ 56944 w 166263"/>
              <a:gd name="connsiteY4" fmla="*/ 58360 h 220767"/>
              <a:gd name="connsiteX5" fmla="*/ 69656 w 166263"/>
              <a:gd name="connsiteY5" fmla="*/ 41027 h 220767"/>
              <a:gd name="connsiteX6" fmla="*/ 80716 w 166263"/>
              <a:gd name="connsiteY6" fmla="*/ 26841 h 220767"/>
              <a:gd name="connsiteX7" fmla="*/ 93428 w 166263"/>
              <a:gd name="connsiteY7" fmla="*/ 17376 h 220767"/>
              <a:gd name="connsiteX8" fmla="*/ 110844 w 166263"/>
              <a:gd name="connsiteY8" fmla="*/ 9496 h 220767"/>
              <a:gd name="connsiteX9" fmla="*/ 121903 w 166263"/>
              <a:gd name="connsiteY9" fmla="*/ 6350 h 220767"/>
              <a:gd name="connsiteX10" fmla="*/ 131437 w 166263"/>
              <a:gd name="connsiteY10" fmla="*/ 6350 h 220767"/>
              <a:gd name="connsiteX11" fmla="*/ 139319 w 166263"/>
              <a:gd name="connsiteY11" fmla="*/ 7923 h 220767"/>
              <a:gd name="connsiteX12" fmla="*/ 147201 w 166263"/>
              <a:gd name="connsiteY12" fmla="*/ 12656 h 220767"/>
              <a:gd name="connsiteX13" fmla="*/ 151904 w 166263"/>
              <a:gd name="connsiteY13" fmla="*/ 20535 h 220767"/>
              <a:gd name="connsiteX14" fmla="*/ 156735 w 166263"/>
              <a:gd name="connsiteY14" fmla="*/ 29988 h 220767"/>
              <a:gd name="connsiteX15" fmla="*/ 158260 w 166263"/>
              <a:gd name="connsiteY15" fmla="*/ 41027 h 220767"/>
              <a:gd name="connsiteX16" fmla="*/ 159913 w 166263"/>
              <a:gd name="connsiteY16" fmla="*/ 55213 h 220767"/>
              <a:gd name="connsiteX17" fmla="*/ 159913 w 166263"/>
              <a:gd name="connsiteY17" fmla="*/ 159247 h 220767"/>
              <a:gd name="connsiteX18" fmla="*/ 131437 w 166263"/>
              <a:gd name="connsiteY18" fmla="*/ 168700 h 220767"/>
              <a:gd name="connsiteX19" fmla="*/ 102962 w 166263"/>
              <a:gd name="connsiteY19" fmla="*/ 179739 h 220767"/>
              <a:gd name="connsiteX20" fmla="*/ 102962 w 166263"/>
              <a:gd name="connsiteY20" fmla="*/ 89891 h 220767"/>
              <a:gd name="connsiteX21" fmla="*/ 102962 w 166263"/>
              <a:gd name="connsiteY21" fmla="*/ 82012 h 220767"/>
              <a:gd name="connsiteX22" fmla="*/ 101310 w 166263"/>
              <a:gd name="connsiteY22" fmla="*/ 77279 h 220767"/>
              <a:gd name="connsiteX23" fmla="*/ 98131 w 166263"/>
              <a:gd name="connsiteY23" fmla="*/ 69399 h 220767"/>
              <a:gd name="connsiteX24" fmla="*/ 91775 w 166263"/>
              <a:gd name="connsiteY24" fmla="*/ 66252 h 220767"/>
              <a:gd name="connsiteX25" fmla="*/ 83894 w 166263"/>
              <a:gd name="connsiteY25" fmla="*/ 67826 h 220767"/>
              <a:gd name="connsiteX26" fmla="*/ 74360 w 166263"/>
              <a:gd name="connsiteY26" fmla="*/ 74132 h 220767"/>
              <a:gd name="connsiteX27" fmla="*/ 68131 w 166263"/>
              <a:gd name="connsiteY27" fmla="*/ 83585 h 220767"/>
              <a:gd name="connsiteX28" fmla="*/ 64953 w 166263"/>
              <a:gd name="connsiteY28" fmla="*/ 89891 h 220767"/>
              <a:gd name="connsiteX29" fmla="*/ 63300 w 166263"/>
              <a:gd name="connsiteY29" fmla="*/ 96198 h 220767"/>
              <a:gd name="connsiteX30" fmla="*/ 61775 w 166263"/>
              <a:gd name="connsiteY30" fmla="*/ 105651 h 220767"/>
              <a:gd name="connsiteX31" fmla="*/ 61775 w 166263"/>
              <a:gd name="connsiteY31" fmla="*/ 116690 h 220767"/>
              <a:gd name="connsiteX32" fmla="*/ 61775 w 166263"/>
              <a:gd name="connsiteY32" fmla="*/ 156100 h 220767"/>
              <a:gd name="connsiteX33" fmla="*/ 61775 w 166263"/>
              <a:gd name="connsiteY33" fmla="*/ 193925 h 220767"/>
              <a:gd name="connsiteX34" fmla="*/ 33299 w 166263"/>
              <a:gd name="connsiteY34" fmla="*/ 204964 h 220767"/>
              <a:gd name="connsiteX35" fmla="*/ 6350 w 166263"/>
              <a:gd name="connsiteY35" fmla="*/ 214417 h 220767"/>
              <a:gd name="connsiteX36" fmla="*/ 6350 w 166263"/>
              <a:gd name="connsiteY36" fmla="*/ 132449 h 220767"/>
              <a:gd name="connsiteX37" fmla="*/ 6350 w 166263"/>
              <a:gd name="connsiteY37" fmla="*/ 50481 h 2207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66263" h="220767">
                <a:moveTo>
                  <a:pt x="6350" y="50481"/>
                </a:moveTo>
                <a:lnTo>
                  <a:pt x="31647" y="42601"/>
                </a:lnTo>
                <a:lnTo>
                  <a:pt x="56944" y="33148"/>
                </a:lnTo>
                <a:lnTo>
                  <a:pt x="56944" y="45760"/>
                </a:lnTo>
                <a:lnTo>
                  <a:pt x="56944" y="58360"/>
                </a:lnTo>
                <a:lnTo>
                  <a:pt x="69656" y="41027"/>
                </a:lnTo>
                <a:lnTo>
                  <a:pt x="80716" y="26841"/>
                </a:lnTo>
                <a:lnTo>
                  <a:pt x="93428" y="17376"/>
                </a:lnTo>
                <a:lnTo>
                  <a:pt x="110844" y="9496"/>
                </a:lnTo>
                <a:lnTo>
                  <a:pt x="121903" y="6350"/>
                </a:lnTo>
                <a:lnTo>
                  <a:pt x="131437" y="6350"/>
                </a:lnTo>
                <a:lnTo>
                  <a:pt x="139319" y="7923"/>
                </a:lnTo>
                <a:lnTo>
                  <a:pt x="147201" y="12656"/>
                </a:lnTo>
                <a:lnTo>
                  <a:pt x="151904" y="20535"/>
                </a:lnTo>
                <a:lnTo>
                  <a:pt x="156735" y="29988"/>
                </a:lnTo>
                <a:lnTo>
                  <a:pt x="158260" y="41027"/>
                </a:lnTo>
                <a:lnTo>
                  <a:pt x="159913" y="55213"/>
                </a:lnTo>
                <a:lnTo>
                  <a:pt x="159913" y="159247"/>
                </a:lnTo>
                <a:lnTo>
                  <a:pt x="131437" y="168700"/>
                </a:lnTo>
                <a:lnTo>
                  <a:pt x="102962" y="179739"/>
                </a:lnTo>
                <a:lnTo>
                  <a:pt x="102962" y="89891"/>
                </a:lnTo>
                <a:lnTo>
                  <a:pt x="102962" y="82012"/>
                </a:lnTo>
                <a:lnTo>
                  <a:pt x="101310" y="77279"/>
                </a:lnTo>
                <a:lnTo>
                  <a:pt x="98131" y="69399"/>
                </a:lnTo>
                <a:lnTo>
                  <a:pt x="91775" y="66252"/>
                </a:lnTo>
                <a:lnTo>
                  <a:pt x="83894" y="67826"/>
                </a:lnTo>
                <a:lnTo>
                  <a:pt x="74360" y="74132"/>
                </a:lnTo>
                <a:lnTo>
                  <a:pt x="68131" y="83585"/>
                </a:lnTo>
                <a:lnTo>
                  <a:pt x="64953" y="89891"/>
                </a:lnTo>
                <a:lnTo>
                  <a:pt x="63300" y="96198"/>
                </a:lnTo>
                <a:lnTo>
                  <a:pt x="61775" y="105651"/>
                </a:lnTo>
                <a:lnTo>
                  <a:pt x="61775" y="116690"/>
                </a:lnTo>
                <a:lnTo>
                  <a:pt x="61775" y="156100"/>
                </a:lnTo>
                <a:lnTo>
                  <a:pt x="61775" y="193925"/>
                </a:lnTo>
                <a:lnTo>
                  <a:pt x="33299" y="204964"/>
                </a:lnTo>
                <a:lnTo>
                  <a:pt x="6350" y="214417"/>
                </a:lnTo>
                <a:lnTo>
                  <a:pt x="6350" y="132449"/>
                </a:lnTo>
                <a:lnTo>
                  <a:pt x="6350" y="5048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Freeform 3"/>
          <p:cNvSpPr/>
          <p:nvPr/>
        </p:nvSpPr>
        <p:spPr>
          <a:xfrm>
            <a:off x="6606082" y="2299736"/>
            <a:ext cx="182026" cy="198702"/>
          </a:xfrm>
          <a:custGeom>
            <a:avLst/>
            <a:gdLst>
              <a:gd name="connsiteX0" fmla="*/ 175676 w 182026"/>
              <a:gd name="connsiteY0" fmla="*/ 85159 h 198702"/>
              <a:gd name="connsiteX1" fmla="*/ 120250 w 182026"/>
              <a:gd name="connsiteY1" fmla="*/ 105651 h 198702"/>
              <a:gd name="connsiteX2" fmla="*/ 63300 w 182026"/>
              <a:gd name="connsiteY2" fmla="*/ 124569 h 198702"/>
              <a:gd name="connsiteX3" fmla="*/ 66478 w 182026"/>
              <a:gd name="connsiteY3" fmla="*/ 137182 h 198702"/>
              <a:gd name="connsiteX4" fmla="*/ 68130 w 182026"/>
              <a:gd name="connsiteY4" fmla="*/ 141915 h 198702"/>
              <a:gd name="connsiteX5" fmla="*/ 71181 w 182026"/>
              <a:gd name="connsiteY5" fmla="*/ 145062 h 198702"/>
              <a:gd name="connsiteX6" fmla="*/ 80716 w 182026"/>
              <a:gd name="connsiteY6" fmla="*/ 149794 h 198702"/>
              <a:gd name="connsiteX7" fmla="*/ 85419 w 182026"/>
              <a:gd name="connsiteY7" fmla="*/ 149794 h 198702"/>
              <a:gd name="connsiteX8" fmla="*/ 91775 w 182026"/>
              <a:gd name="connsiteY8" fmla="*/ 148221 h 198702"/>
              <a:gd name="connsiteX9" fmla="*/ 99784 w 182026"/>
              <a:gd name="connsiteY9" fmla="*/ 143488 h 198702"/>
              <a:gd name="connsiteX10" fmla="*/ 107666 w 182026"/>
              <a:gd name="connsiteY10" fmla="*/ 137182 h 198702"/>
              <a:gd name="connsiteX11" fmla="*/ 112369 w 182026"/>
              <a:gd name="connsiteY11" fmla="*/ 132449 h 198702"/>
              <a:gd name="connsiteX12" fmla="*/ 117072 w 182026"/>
              <a:gd name="connsiteY12" fmla="*/ 124569 h 198702"/>
              <a:gd name="connsiteX13" fmla="*/ 145675 w 182026"/>
              <a:gd name="connsiteY13" fmla="*/ 118263 h 198702"/>
              <a:gd name="connsiteX14" fmla="*/ 172497 w 182026"/>
              <a:gd name="connsiteY14" fmla="*/ 110383 h 198702"/>
              <a:gd name="connsiteX15" fmla="*/ 158260 w 182026"/>
              <a:gd name="connsiteY15" fmla="*/ 135608 h 198702"/>
              <a:gd name="connsiteX16" fmla="*/ 150379 w 182026"/>
              <a:gd name="connsiteY16" fmla="*/ 146635 h 198702"/>
              <a:gd name="connsiteX17" fmla="*/ 142497 w 182026"/>
              <a:gd name="connsiteY17" fmla="*/ 156101 h 198702"/>
              <a:gd name="connsiteX18" fmla="*/ 131437 w 182026"/>
              <a:gd name="connsiteY18" fmla="*/ 163980 h 198702"/>
              <a:gd name="connsiteX19" fmla="*/ 120250 w 182026"/>
              <a:gd name="connsiteY19" fmla="*/ 171860 h 198702"/>
              <a:gd name="connsiteX20" fmla="*/ 106013 w 182026"/>
              <a:gd name="connsiteY20" fmla="*/ 178166 h 198702"/>
              <a:gd name="connsiteX21" fmla="*/ 90250 w 182026"/>
              <a:gd name="connsiteY21" fmla="*/ 184472 h 198702"/>
              <a:gd name="connsiteX22" fmla="*/ 77537 w 182026"/>
              <a:gd name="connsiteY22" fmla="*/ 189205 h 198702"/>
              <a:gd name="connsiteX23" fmla="*/ 64953 w 182026"/>
              <a:gd name="connsiteY23" fmla="*/ 192352 h 198702"/>
              <a:gd name="connsiteX24" fmla="*/ 55419 w 182026"/>
              <a:gd name="connsiteY24" fmla="*/ 192352 h 198702"/>
              <a:gd name="connsiteX25" fmla="*/ 45884 w 182026"/>
              <a:gd name="connsiteY25" fmla="*/ 192352 h 198702"/>
              <a:gd name="connsiteX26" fmla="*/ 38003 w 182026"/>
              <a:gd name="connsiteY26" fmla="*/ 190779 h 198702"/>
              <a:gd name="connsiteX27" fmla="*/ 30121 w 182026"/>
              <a:gd name="connsiteY27" fmla="*/ 186046 h 198702"/>
              <a:gd name="connsiteX28" fmla="*/ 23765 w 182026"/>
              <a:gd name="connsiteY28" fmla="*/ 181313 h 198702"/>
              <a:gd name="connsiteX29" fmla="*/ 17409 w 182026"/>
              <a:gd name="connsiteY29" fmla="*/ 173433 h 198702"/>
              <a:gd name="connsiteX30" fmla="*/ 9528 w 182026"/>
              <a:gd name="connsiteY30" fmla="*/ 154514 h 198702"/>
              <a:gd name="connsiteX31" fmla="*/ 7875 w 182026"/>
              <a:gd name="connsiteY31" fmla="*/ 143488 h 198702"/>
              <a:gd name="connsiteX32" fmla="*/ 6350 w 182026"/>
              <a:gd name="connsiteY32" fmla="*/ 130876 h 198702"/>
              <a:gd name="connsiteX33" fmla="*/ 7875 w 182026"/>
              <a:gd name="connsiteY33" fmla="*/ 111957 h 198702"/>
              <a:gd name="connsiteX34" fmla="*/ 12706 w 182026"/>
              <a:gd name="connsiteY34" fmla="*/ 93038 h 198702"/>
              <a:gd name="connsiteX35" fmla="*/ 19062 w 182026"/>
              <a:gd name="connsiteY35" fmla="*/ 77279 h 198702"/>
              <a:gd name="connsiteX36" fmla="*/ 28468 w 182026"/>
              <a:gd name="connsiteY36" fmla="*/ 59946 h 198702"/>
              <a:gd name="connsiteX37" fmla="*/ 41181 w 182026"/>
              <a:gd name="connsiteY37" fmla="*/ 45760 h 198702"/>
              <a:gd name="connsiteX38" fmla="*/ 53766 w 182026"/>
              <a:gd name="connsiteY38" fmla="*/ 33148 h 198702"/>
              <a:gd name="connsiteX39" fmla="*/ 71181 w 182026"/>
              <a:gd name="connsiteY39" fmla="*/ 23682 h 198702"/>
              <a:gd name="connsiteX40" fmla="*/ 88597 w 182026"/>
              <a:gd name="connsiteY40" fmla="*/ 15803 h 198702"/>
              <a:gd name="connsiteX41" fmla="*/ 104488 w 182026"/>
              <a:gd name="connsiteY41" fmla="*/ 11082 h 198702"/>
              <a:gd name="connsiteX42" fmla="*/ 117072 w 182026"/>
              <a:gd name="connsiteY42" fmla="*/ 7923 h 198702"/>
              <a:gd name="connsiteX43" fmla="*/ 129785 w 182026"/>
              <a:gd name="connsiteY43" fmla="*/ 6350 h 198702"/>
              <a:gd name="connsiteX44" fmla="*/ 139319 w 182026"/>
              <a:gd name="connsiteY44" fmla="*/ 7923 h 198702"/>
              <a:gd name="connsiteX45" fmla="*/ 155082 w 182026"/>
              <a:gd name="connsiteY45" fmla="*/ 15803 h 198702"/>
              <a:gd name="connsiteX46" fmla="*/ 161438 w 182026"/>
              <a:gd name="connsiteY46" fmla="*/ 20535 h 198702"/>
              <a:gd name="connsiteX47" fmla="*/ 166141 w 182026"/>
              <a:gd name="connsiteY47" fmla="*/ 28415 h 198702"/>
              <a:gd name="connsiteX48" fmla="*/ 170972 w 182026"/>
              <a:gd name="connsiteY48" fmla="*/ 37868 h 198702"/>
              <a:gd name="connsiteX49" fmla="*/ 174150 w 182026"/>
              <a:gd name="connsiteY49" fmla="*/ 50481 h 198702"/>
              <a:gd name="connsiteX50" fmla="*/ 175676 w 182026"/>
              <a:gd name="connsiteY50" fmla="*/ 63093 h 198702"/>
              <a:gd name="connsiteX51" fmla="*/ 175676 w 182026"/>
              <a:gd name="connsiteY51" fmla="*/ 78852 h 198702"/>
              <a:gd name="connsiteX52" fmla="*/ 175676 w 182026"/>
              <a:gd name="connsiteY52" fmla="*/ 82012 h 198702"/>
              <a:gd name="connsiteX53" fmla="*/ 175676 w 182026"/>
              <a:gd name="connsiteY53" fmla="*/ 85159 h 198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Lst>
            <a:rect l="l" t="t" r="r" b="b"/>
            <a:pathLst>
              <a:path w="182026" h="198702">
                <a:moveTo>
                  <a:pt x="175676" y="85159"/>
                </a:moveTo>
                <a:lnTo>
                  <a:pt x="120250" y="105651"/>
                </a:lnTo>
                <a:lnTo>
                  <a:pt x="63300" y="124569"/>
                </a:lnTo>
                <a:lnTo>
                  <a:pt x="66478" y="137182"/>
                </a:lnTo>
                <a:lnTo>
                  <a:pt x="68130" y="141915"/>
                </a:lnTo>
                <a:lnTo>
                  <a:pt x="71181" y="145062"/>
                </a:lnTo>
                <a:lnTo>
                  <a:pt x="80716" y="149794"/>
                </a:lnTo>
                <a:lnTo>
                  <a:pt x="85419" y="149794"/>
                </a:lnTo>
                <a:lnTo>
                  <a:pt x="91775" y="148221"/>
                </a:lnTo>
                <a:lnTo>
                  <a:pt x="99784" y="143488"/>
                </a:lnTo>
                <a:lnTo>
                  <a:pt x="107666" y="137182"/>
                </a:lnTo>
                <a:lnTo>
                  <a:pt x="112369" y="132449"/>
                </a:lnTo>
                <a:lnTo>
                  <a:pt x="117072" y="124569"/>
                </a:lnTo>
                <a:lnTo>
                  <a:pt x="145675" y="118263"/>
                </a:lnTo>
                <a:lnTo>
                  <a:pt x="172497" y="110383"/>
                </a:lnTo>
                <a:lnTo>
                  <a:pt x="158260" y="135608"/>
                </a:lnTo>
                <a:lnTo>
                  <a:pt x="150379" y="146635"/>
                </a:lnTo>
                <a:lnTo>
                  <a:pt x="142497" y="156101"/>
                </a:lnTo>
                <a:lnTo>
                  <a:pt x="131437" y="163980"/>
                </a:lnTo>
                <a:lnTo>
                  <a:pt x="120250" y="171860"/>
                </a:lnTo>
                <a:lnTo>
                  <a:pt x="106013" y="178166"/>
                </a:lnTo>
                <a:lnTo>
                  <a:pt x="90250" y="184472"/>
                </a:lnTo>
                <a:lnTo>
                  <a:pt x="77537" y="189205"/>
                </a:lnTo>
                <a:lnTo>
                  <a:pt x="64953" y="192352"/>
                </a:lnTo>
                <a:lnTo>
                  <a:pt x="55419" y="192352"/>
                </a:lnTo>
                <a:lnTo>
                  <a:pt x="45884" y="192352"/>
                </a:lnTo>
                <a:lnTo>
                  <a:pt x="38003" y="190779"/>
                </a:lnTo>
                <a:lnTo>
                  <a:pt x="30121" y="186046"/>
                </a:lnTo>
                <a:lnTo>
                  <a:pt x="23765" y="181313"/>
                </a:lnTo>
                <a:lnTo>
                  <a:pt x="17409" y="173433"/>
                </a:lnTo>
                <a:lnTo>
                  <a:pt x="9528" y="154514"/>
                </a:lnTo>
                <a:lnTo>
                  <a:pt x="7875" y="143488"/>
                </a:lnTo>
                <a:lnTo>
                  <a:pt x="6350" y="130876"/>
                </a:lnTo>
                <a:lnTo>
                  <a:pt x="7875" y="111957"/>
                </a:lnTo>
                <a:lnTo>
                  <a:pt x="12706" y="93038"/>
                </a:lnTo>
                <a:lnTo>
                  <a:pt x="19062" y="77279"/>
                </a:lnTo>
                <a:lnTo>
                  <a:pt x="28468" y="59946"/>
                </a:lnTo>
                <a:lnTo>
                  <a:pt x="41181" y="45760"/>
                </a:lnTo>
                <a:lnTo>
                  <a:pt x="53766" y="33148"/>
                </a:lnTo>
                <a:lnTo>
                  <a:pt x="71181" y="23682"/>
                </a:lnTo>
                <a:lnTo>
                  <a:pt x="88597" y="15803"/>
                </a:lnTo>
                <a:lnTo>
                  <a:pt x="104488" y="11082"/>
                </a:lnTo>
                <a:lnTo>
                  <a:pt x="117072" y="7923"/>
                </a:lnTo>
                <a:lnTo>
                  <a:pt x="129785" y="6350"/>
                </a:lnTo>
                <a:lnTo>
                  <a:pt x="139319" y="7923"/>
                </a:lnTo>
                <a:lnTo>
                  <a:pt x="155082" y="15803"/>
                </a:lnTo>
                <a:lnTo>
                  <a:pt x="161438" y="20535"/>
                </a:lnTo>
                <a:lnTo>
                  <a:pt x="166141" y="28415"/>
                </a:lnTo>
                <a:lnTo>
                  <a:pt x="170972" y="37868"/>
                </a:lnTo>
                <a:lnTo>
                  <a:pt x="174150" y="50481"/>
                </a:lnTo>
                <a:lnTo>
                  <a:pt x="175676" y="63093"/>
                </a:lnTo>
                <a:lnTo>
                  <a:pt x="175676" y="78852"/>
                </a:lnTo>
                <a:lnTo>
                  <a:pt x="175676" y="82012"/>
                </a:lnTo>
                <a:lnTo>
                  <a:pt x="175676" y="8515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Freeform 3"/>
          <p:cNvSpPr/>
          <p:nvPr/>
        </p:nvSpPr>
        <p:spPr>
          <a:xfrm>
            <a:off x="6663033" y="2343867"/>
            <a:ext cx="68124" cy="56843"/>
          </a:xfrm>
          <a:custGeom>
            <a:avLst/>
            <a:gdLst>
              <a:gd name="connsiteX0" fmla="*/ 61774 w 68124"/>
              <a:gd name="connsiteY0" fmla="*/ 31575 h 56843"/>
              <a:gd name="connsiteX1" fmla="*/ 60121 w 68124"/>
              <a:gd name="connsiteY1" fmla="*/ 23695 h 56843"/>
              <a:gd name="connsiteX2" fmla="*/ 58596 w 68124"/>
              <a:gd name="connsiteY2" fmla="*/ 17389 h 56843"/>
              <a:gd name="connsiteX3" fmla="*/ 53893 w 68124"/>
              <a:gd name="connsiteY3" fmla="*/ 7923 h 56843"/>
              <a:gd name="connsiteX4" fmla="*/ 45884 w 68124"/>
              <a:gd name="connsiteY4" fmla="*/ 6350 h 56843"/>
              <a:gd name="connsiteX5" fmla="*/ 34825 w 68124"/>
              <a:gd name="connsiteY5" fmla="*/ 7923 h 56843"/>
              <a:gd name="connsiteX6" fmla="*/ 22239 w 68124"/>
              <a:gd name="connsiteY6" fmla="*/ 15815 h 56843"/>
              <a:gd name="connsiteX7" fmla="*/ 12705 w 68124"/>
              <a:gd name="connsiteY7" fmla="*/ 26842 h 56843"/>
              <a:gd name="connsiteX8" fmla="*/ 9528 w 68124"/>
              <a:gd name="connsiteY8" fmla="*/ 37881 h 56843"/>
              <a:gd name="connsiteX9" fmla="*/ 6350 w 68124"/>
              <a:gd name="connsiteY9" fmla="*/ 50493 h 56843"/>
              <a:gd name="connsiteX10" fmla="*/ 34825 w 68124"/>
              <a:gd name="connsiteY10" fmla="*/ 41028 h 56843"/>
              <a:gd name="connsiteX11" fmla="*/ 61774 w 68124"/>
              <a:gd name="connsiteY11" fmla="*/ 31575 h 56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68124" h="56843">
                <a:moveTo>
                  <a:pt x="61774" y="31575"/>
                </a:moveTo>
                <a:lnTo>
                  <a:pt x="60121" y="23695"/>
                </a:lnTo>
                <a:lnTo>
                  <a:pt x="58596" y="17389"/>
                </a:lnTo>
                <a:lnTo>
                  <a:pt x="53893" y="7923"/>
                </a:lnTo>
                <a:lnTo>
                  <a:pt x="45884" y="6350"/>
                </a:lnTo>
                <a:lnTo>
                  <a:pt x="34825" y="7923"/>
                </a:lnTo>
                <a:lnTo>
                  <a:pt x="22239" y="15815"/>
                </a:lnTo>
                <a:lnTo>
                  <a:pt x="12705" y="26842"/>
                </a:lnTo>
                <a:lnTo>
                  <a:pt x="9528" y="37881"/>
                </a:lnTo>
                <a:lnTo>
                  <a:pt x="6350" y="50493"/>
                </a:lnTo>
                <a:lnTo>
                  <a:pt x="34825" y="41028"/>
                </a:lnTo>
                <a:lnTo>
                  <a:pt x="61774" y="3157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Freeform 3"/>
          <p:cNvSpPr/>
          <p:nvPr/>
        </p:nvSpPr>
        <p:spPr>
          <a:xfrm>
            <a:off x="6807055" y="2224080"/>
            <a:ext cx="153563" cy="208105"/>
          </a:xfrm>
          <a:custGeom>
            <a:avLst/>
            <a:gdLst>
              <a:gd name="connsiteX0" fmla="*/ 153563 w 153563"/>
              <a:gd name="connsiteY0" fmla="*/ 162401 h 208105"/>
              <a:gd name="connsiteX1" fmla="*/ 101316 w 153563"/>
              <a:gd name="connsiteY1" fmla="*/ 181307 h 208105"/>
              <a:gd name="connsiteX2" fmla="*/ 101316 w 153563"/>
              <a:gd name="connsiteY2" fmla="*/ 168695 h 208105"/>
              <a:gd name="connsiteX3" fmla="*/ 101316 w 153563"/>
              <a:gd name="connsiteY3" fmla="*/ 154509 h 208105"/>
              <a:gd name="connsiteX4" fmla="*/ 90256 w 153563"/>
              <a:gd name="connsiteY4" fmla="*/ 173427 h 208105"/>
              <a:gd name="connsiteX5" fmla="*/ 83900 w 153563"/>
              <a:gd name="connsiteY5" fmla="*/ 179734 h 208105"/>
              <a:gd name="connsiteX6" fmla="*/ 77544 w 153563"/>
              <a:gd name="connsiteY6" fmla="*/ 186040 h 208105"/>
              <a:gd name="connsiteX7" fmla="*/ 64959 w 153563"/>
              <a:gd name="connsiteY7" fmla="*/ 197079 h 208105"/>
              <a:gd name="connsiteX8" fmla="*/ 49069 w 153563"/>
              <a:gd name="connsiteY8" fmla="*/ 203385 h 208105"/>
              <a:gd name="connsiteX9" fmla="*/ 38010 w 153563"/>
              <a:gd name="connsiteY9" fmla="*/ 206532 h 208105"/>
              <a:gd name="connsiteX10" fmla="*/ 28475 w 153563"/>
              <a:gd name="connsiteY10" fmla="*/ 208105 h 208105"/>
              <a:gd name="connsiteX11" fmla="*/ 19068 w 153563"/>
              <a:gd name="connsiteY11" fmla="*/ 204959 h 208105"/>
              <a:gd name="connsiteX12" fmla="*/ 12712 w 153563"/>
              <a:gd name="connsiteY12" fmla="*/ 201799 h 208105"/>
              <a:gd name="connsiteX13" fmla="*/ 8008 w 153563"/>
              <a:gd name="connsiteY13" fmla="*/ 195493 h 208105"/>
              <a:gd name="connsiteX14" fmla="*/ 3178 w 153563"/>
              <a:gd name="connsiteY14" fmla="*/ 186040 h 208105"/>
              <a:gd name="connsiteX15" fmla="*/ 1652 w 153563"/>
              <a:gd name="connsiteY15" fmla="*/ 173427 h 208105"/>
              <a:gd name="connsiteX16" fmla="*/ 0 w 153563"/>
              <a:gd name="connsiteY16" fmla="*/ 159242 h 208105"/>
              <a:gd name="connsiteX17" fmla="*/ 0 w 153563"/>
              <a:gd name="connsiteY17" fmla="*/ 55195 h 208105"/>
              <a:gd name="connsiteX18" fmla="*/ 28475 w 153563"/>
              <a:gd name="connsiteY18" fmla="*/ 45805 h 208105"/>
              <a:gd name="connsiteX19" fmla="*/ 55425 w 153563"/>
              <a:gd name="connsiteY19" fmla="*/ 34766 h 208105"/>
              <a:gd name="connsiteX20" fmla="*/ 55425 w 153563"/>
              <a:gd name="connsiteY20" fmla="*/ 124564 h 208105"/>
              <a:gd name="connsiteX21" fmla="*/ 57077 w 153563"/>
              <a:gd name="connsiteY21" fmla="*/ 137176 h 208105"/>
              <a:gd name="connsiteX22" fmla="*/ 58603 w 153563"/>
              <a:gd name="connsiteY22" fmla="*/ 141909 h 208105"/>
              <a:gd name="connsiteX23" fmla="*/ 60128 w 153563"/>
              <a:gd name="connsiteY23" fmla="*/ 145056 h 208105"/>
              <a:gd name="connsiteX24" fmla="*/ 66485 w 153563"/>
              <a:gd name="connsiteY24" fmla="*/ 148202 h 208105"/>
              <a:gd name="connsiteX25" fmla="*/ 74366 w 153563"/>
              <a:gd name="connsiteY25" fmla="*/ 146629 h 208105"/>
              <a:gd name="connsiteX26" fmla="*/ 83900 w 153563"/>
              <a:gd name="connsiteY26" fmla="*/ 140323 h 208105"/>
              <a:gd name="connsiteX27" fmla="*/ 91781 w 153563"/>
              <a:gd name="connsiteY27" fmla="*/ 130870 h 208105"/>
              <a:gd name="connsiteX28" fmla="*/ 94960 w 153563"/>
              <a:gd name="connsiteY28" fmla="*/ 124564 h 208105"/>
              <a:gd name="connsiteX29" fmla="*/ 96612 w 153563"/>
              <a:gd name="connsiteY29" fmla="*/ 118257 h 208105"/>
              <a:gd name="connsiteX30" fmla="*/ 98138 w 153563"/>
              <a:gd name="connsiteY30" fmla="*/ 108804 h 208105"/>
              <a:gd name="connsiteX31" fmla="*/ 98138 w 153563"/>
              <a:gd name="connsiteY31" fmla="*/ 97765 h 208105"/>
              <a:gd name="connsiteX32" fmla="*/ 98138 w 153563"/>
              <a:gd name="connsiteY32" fmla="*/ 59890 h 208105"/>
              <a:gd name="connsiteX33" fmla="*/ 98138 w 153563"/>
              <a:gd name="connsiteY33" fmla="*/ 20555 h 208105"/>
              <a:gd name="connsiteX34" fmla="*/ 126613 w 153563"/>
              <a:gd name="connsiteY34" fmla="*/ 9516 h 208105"/>
              <a:gd name="connsiteX35" fmla="*/ 153563 w 153563"/>
              <a:gd name="connsiteY35" fmla="*/ 0 h 208105"/>
              <a:gd name="connsiteX36" fmla="*/ 153563 w 153563"/>
              <a:gd name="connsiteY36" fmla="*/ 82006 h 208105"/>
              <a:gd name="connsiteX37" fmla="*/ 153563 w 153563"/>
              <a:gd name="connsiteY37" fmla="*/ 162401 h 208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53563" h="208105">
                <a:moveTo>
                  <a:pt x="153563" y="162401"/>
                </a:moveTo>
                <a:lnTo>
                  <a:pt x="101316" y="181307"/>
                </a:lnTo>
                <a:lnTo>
                  <a:pt x="101316" y="168695"/>
                </a:lnTo>
                <a:lnTo>
                  <a:pt x="101316" y="154509"/>
                </a:lnTo>
                <a:lnTo>
                  <a:pt x="90256" y="173427"/>
                </a:lnTo>
                <a:lnTo>
                  <a:pt x="83900" y="179734"/>
                </a:lnTo>
                <a:lnTo>
                  <a:pt x="77544" y="186040"/>
                </a:lnTo>
                <a:lnTo>
                  <a:pt x="64959" y="197079"/>
                </a:lnTo>
                <a:lnTo>
                  <a:pt x="49069" y="203385"/>
                </a:lnTo>
                <a:lnTo>
                  <a:pt x="38010" y="206532"/>
                </a:lnTo>
                <a:lnTo>
                  <a:pt x="28475" y="208105"/>
                </a:lnTo>
                <a:lnTo>
                  <a:pt x="19068" y="204959"/>
                </a:lnTo>
                <a:lnTo>
                  <a:pt x="12712" y="201799"/>
                </a:lnTo>
                <a:lnTo>
                  <a:pt x="8008" y="195493"/>
                </a:lnTo>
                <a:lnTo>
                  <a:pt x="3178" y="186040"/>
                </a:lnTo>
                <a:lnTo>
                  <a:pt x="1652" y="173427"/>
                </a:lnTo>
                <a:lnTo>
                  <a:pt x="0" y="159242"/>
                </a:lnTo>
                <a:lnTo>
                  <a:pt x="0" y="55195"/>
                </a:lnTo>
                <a:lnTo>
                  <a:pt x="28475" y="45805"/>
                </a:lnTo>
                <a:lnTo>
                  <a:pt x="55425" y="34766"/>
                </a:lnTo>
                <a:lnTo>
                  <a:pt x="55425" y="124564"/>
                </a:lnTo>
                <a:lnTo>
                  <a:pt x="57077" y="137176"/>
                </a:lnTo>
                <a:lnTo>
                  <a:pt x="58603" y="141909"/>
                </a:lnTo>
                <a:lnTo>
                  <a:pt x="60128" y="145056"/>
                </a:lnTo>
                <a:lnTo>
                  <a:pt x="66485" y="148202"/>
                </a:lnTo>
                <a:lnTo>
                  <a:pt x="74366" y="146629"/>
                </a:lnTo>
                <a:lnTo>
                  <a:pt x="83900" y="140323"/>
                </a:lnTo>
                <a:lnTo>
                  <a:pt x="91781" y="130870"/>
                </a:lnTo>
                <a:lnTo>
                  <a:pt x="94960" y="124564"/>
                </a:lnTo>
                <a:lnTo>
                  <a:pt x="96612" y="118257"/>
                </a:lnTo>
                <a:lnTo>
                  <a:pt x="98138" y="108804"/>
                </a:lnTo>
                <a:lnTo>
                  <a:pt x="98138" y="97765"/>
                </a:lnTo>
                <a:lnTo>
                  <a:pt x="98138" y="59890"/>
                </a:lnTo>
                <a:lnTo>
                  <a:pt x="98138" y="20555"/>
                </a:lnTo>
                <a:lnTo>
                  <a:pt x="126613" y="9516"/>
                </a:lnTo>
                <a:lnTo>
                  <a:pt x="153563" y="0"/>
                </a:lnTo>
                <a:lnTo>
                  <a:pt x="153563" y="82006"/>
                </a:lnTo>
                <a:lnTo>
                  <a:pt x="153563" y="16240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5" name="Freeform 3"/>
          <p:cNvSpPr/>
          <p:nvPr/>
        </p:nvSpPr>
        <p:spPr>
          <a:xfrm>
            <a:off x="6800705" y="2217730"/>
            <a:ext cx="166263" cy="220805"/>
          </a:xfrm>
          <a:custGeom>
            <a:avLst/>
            <a:gdLst>
              <a:gd name="connsiteX0" fmla="*/ 159913 w 166263"/>
              <a:gd name="connsiteY0" fmla="*/ 168751 h 220805"/>
              <a:gd name="connsiteX1" fmla="*/ 107666 w 166263"/>
              <a:gd name="connsiteY1" fmla="*/ 187657 h 220805"/>
              <a:gd name="connsiteX2" fmla="*/ 107666 w 166263"/>
              <a:gd name="connsiteY2" fmla="*/ 175045 h 220805"/>
              <a:gd name="connsiteX3" fmla="*/ 107666 w 166263"/>
              <a:gd name="connsiteY3" fmla="*/ 160859 h 220805"/>
              <a:gd name="connsiteX4" fmla="*/ 96606 w 166263"/>
              <a:gd name="connsiteY4" fmla="*/ 179777 h 220805"/>
              <a:gd name="connsiteX5" fmla="*/ 90250 w 166263"/>
              <a:gd name="connsiteY5" fmla="*/ 186084 h 220805"/>
              <a:gd name="connsiteX6" fmla="*/ 83894 w 166263"/>
              <a:gd name="connsiteY6" fmla="*/ 192390 h 220805"/>
              <a:gd name="connsiteX7" fmla="*/ 71309 w 166263"/>
              <a:gd name="connsiteY7" fmla="*/ 203429 h 220805"/>
              <a:gd name="connsiteX8" fmla="*/ 55419 w 166263"/>
              <a:gd name="connsiteY8" fmla="*/ 209735 h 220805"/>
              <a:gd name="connsiteX9" fmla="*/ 44360 w 166263"/>
              <a:gd name="connsiteY9" fmla="*/ 212882 h 220805"/>
              <a:gd name="connsiteX10" fmla="*/ 34825 w 166263"/>
              <a:gd name="connsiteY10" fmla="*/ 214455 h 220805"/>
              <a:gd name="connsiteX11" fmla="*/ 25418 w 166263"/>
              <a:gd name="connsiteY11" fmla="*/ 211309 h 220805"/>
              <a:gd name="connsiteX12" fmla="*/ 19062 w 166263"/>
              <a:gd name="connsiteY12" fmla="*/ 208149 h 220805"/>
              <a:gd name="connsiteX13" fmla="*/ 14358 w 166263"/>
              <a:gd name="connsiteY13" fmla="*/ 201843 h 220805"/>
              <a:gd name="connsiteX14" fmla="*/ 9528 w 166263"/>
              <a:gd name="connsiteY14" fmla="*/ 192390 h 220805"/>
              <a:gd name="connsiteX15" fmla="*/ 8002 w 166263"/>
              <a:gd name="connsiteY15" fmla="*/ 179777 h 220805"/>
              <a:gd name="connsiteX16" fmla="*/ 6350 w 166263"/>
              <a:gd name="connsiteY16" fmla="*/ 165592 h 220805"/>
              <a:gd name="connsiteX17" fmla="*/ 6350 w 166263"/>
              <a:gd name="connsiteY17" fmla="*/ 61545 h 220805"/>
              <a:gd name="connsiteX18" fmla="*/ 34825 w 166263"/>
              <a:gd name="connsiteY18" fmla="*/ 52155 h 220805"/>
              <a:gd name="connsiteX19" fmla="*/ 61775 w 166263"/>
              <a:gd name="connsiteY19" fmla="*/ 41116 h 220805"/>
              <a:gd name="connsiteX20" fmla="*/ 61775 w 166263"/>
              <a:gd name="connsiteY20" fmla="*/ 130914 h 220805"/>
              <a:gd name="connsiteX21" fmla="*/ 63427 w 166263"/>
              <a:gd name="connsiteY21" fmla="*/ 143526 h 220805"/>
              <a:gd name="connsiteX22" fmla="*/ 64953 w 166263"/>
              <a:gd name="connsiteY22" fmla="*/ 148259 h 220805"/>
              <a:gd name="connsiteX23" fmla="*/ 66478 w 166263"/>
              <a:gd name="connsiteY23" fmla="*/ 151406 h 220805"/>
              <a:gd name="connsiteX24" fmla="*/ 72835 w 166263"/>
              <a:gd name="connsiteY24" fmla="*/ 154552 h 220805"/>
              <a:gd name="connsiteX25" fmla="*/ 80716 w 166263"/>
              <a:gd name="connsiteY25" fmla="*/ 152979 h 220805"/>
              <a:gd name="connsiteX26" fmla="*/ 90250 w 166263"/>
              <a:gd name="connsiteY26" fmla="*/ 146673 h 220805"/>
              <a:gd name="connsiteX27" fmla="*/ 98131 w 166263"/>
              <a:gd name="connsiteY27" fmla="*/ 137220 h 220805"/>
              <a:gd name="connsiteX28" fmla="*/ 101310 w 166263"/>
              <a:gd name="connsiteY28" fmla="*/ 130914 h 220805"/>
              <a:gd name="connsiteX29" fmla="*/ 102962 w 166263"/>
              <a:gd name="connsiteY29" fmla="*/ 124607 h 220805"/>
              <a:gd name="connsiteX30" fmla="*/ 104488 w 166263"/>
              <a:gd name="connsiteY30" fmla="*/ 115154 h 220805"/>
              <a:gd name="connsiteX31" fmla="*/ 104488 w 166263"/>
              <a:gd name="connsiteY31" fmla="*/ 104115 h 220805"/>
              <a:gd name="connsiteX32" fmla="*/ 104488 w 166263"/>
              <a:gd name="connsiteY32" fmla="*/ 66240 h 220805"/>
              <a:gd name="connsiteX33" fmla="*/ 104488 w 166263"/>
              <a:gd name="connsiteY33" fmla="*/ 26905 h 220805"/>
              <a:gd name="connsiteX34" fmla="*/ 132963 w 166263"/>
              <a:gd name="connsiteY34" fmla="*/ 15866 h 220805"/>
              <a:gd name="connsiteX35" fmla="*/ 159913 w 166263"/>
              <a:gd name="connsiteY35" fmla="*/ 6350 h 220805"/>
              <a:gd name="connsiteX36" fmla="*/ 159913 w 166263"/>
              <a:gd name="connsiteY36" fmla="*/ 88356 h 220805"/>
              <a:gd name="connsiteX37" fmla="*/ 159913 w 166263"/>
              <a:gd name="connsiteY37" fmla="*/ 168751 h 2208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Lst>
            <a:rect l="l" t="t" r="r" b="b"/>
            <a:pathLst>
              <a:path w="166263" h="220805">
                <a:moveTo>
                  <a:pt x="159913" y="168751"/>
                </a:moveTo>
                <a:lnTo>
                  <a:pt x="107666" y="187657"/>
                </a:lnTo>
                <a:lnTo>
                  <a:pt x="107666" y="175045"/>
                </a:lnTo>
                <a:lnTo>
                  <a:pt x="107666" y="160859"/>
                </a:lnTo>
                <a:lnTo>
                  <a:pt x="96606" y="179777"/>
                </a:lnTo>
                <a:lnTo>
                  <a:pt x="90250" y="186084"/>
                </a:lnTo>
                <a:lnTo>
                  <a:pt x="83894" y="192390"/>
                </a:lnTo>
                <a:lnTo>
                  <a:pt x="71309" y="203429"/>
                </a:lnTo>
                <a:lnTo>
                  <a:pt x="55419" y="209735"/>
                </a:lnTo>
                <a:lnTo>
                  <a:pt x="44360" y="212882"/>
                </a:lnTo>
                <a:lnTo>
                  <a:pt x="34825" y="214455"/>
                </a:lnTo>
                <a:lnTo>
                  <a:pt x="25418" y="211309"/>
                </a:lnTo>
                <a:lnTo>
                  <a:pt x="19062" y="208149"/>
                </a:lnTo>
                <a:lnTo>
                  <a:pt x="14358" y="201843"/>
                </a:lnTo>
                <a:lnTo>
                  <a:pt x="9528" y="192390"/>
                </a:lnTo>
                <a:lnTo>
                  <a:pt x="8002" y="179777"/>
                </a:lnTo>
                <a:lnTo>
                  <a:pt x="6350" y="165592"/>
                </a:lnTo>
                <a:lnTo>
                  <a:pt x="6350" y="61545"/>
                </a:lnTo>
                <a:lnTo>
                  <a:pt x="34825" y="52155"/>
                </a:lnTo>
                <a:lnTo>
                  <a:pt x="61775" y="41116"/>
                </a:lnTo>
                <a:lnTo>
                  <a:pt x="61775" y="130914"/>
                </a:lnTo>
                <a:lnTo>
                  <a:pt x="63427" y="143526"/>
                </a:lnTo>
                <a:lnTo>
                  <a:pt x="64953" y="148259"/>
                </a:lnTo>
                <a:lnTo>
                  <a:pt x="66478" y="151406"/>
                </a:lnTo>
                <a:lnTo>
                  <a:pt x="72835" y="154552"/>
                </a:lnTo>
                <a:lnTo>
                  <a:pt x="80716" y="152979"/>
                </a:lnTo>
                <a:lnTo>
                  <a:pt x="90250" y="146673"/>
                </a:lnTo>
                <a:lnTo>
                  <a:pt x="98131" y="137220"/>
                </a:lnTo>
                <a:lnTo>
                  <a:pt x="101310" y="130914"/>
                </a:lnTo>
                <a:lnTo>
                  <a:pt x="102962" y="124607"/>
                </a:lnTo>
                <a:lnTo>
                  <a:pt x="104488" y="115154"/>
                </a:lnTo>
                <a:lnTo>
                  <a:pt x="104488" y="104115"/>
                </a:lnTo>
                <a:lnTo>
                  <a:pt x="104488" y="66240"/>
                </a:lnTo>
                <a:lnTo>
                  <a:pt x="104488" y="26905"/>
                </a:lnTo>
                <a:lnTo>
                  <a:pt x="132963" y="15866"/>
                </a:lnTo>
                <a:lnTo>
                  <a:pt x="159913" y="6350"/>
                </a:lnTo>
                <a:lnTo>
                  <a:pt x="159913" y="88356"/>
                </a:lnTo>
                <a:lnTo>
                  <a:pt x="159913" y="16875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6" name="Freeform 3"/>
          <p:cNvSpPr/>
          <p:nvPr/>
        </p:nvSpPr>
        <p:spPr>
          <a:xfrm>
            <a:off x="6995450" y="2173706"/>
            <a:ext cx="113901" cy="201736"/>
          </a:xfrm>
          <a:custGeom>
            <a:avLst/>
            <a:gdLst>
              <a:gd name="connsiteX0" fmla="*/ 0 w 113901"/>
              <a:gd name="connsiteY0" fmla="*/ 37812 h 201736"/>
              <a:gd name="connsiteX1" fmla="*/ 52247 w 113901"/>
              <a:gd name="connsiteY1" fmla="*/ 18906 h 201736"/>
              <a:gd name="connsiteX2" fmla="*/ 52247 w 113901"/>
              <a:gd name="connsiteY2" fmla="*/ 33117 h 201736"/>
              <a:gd name="connsiteX3" fmla="*/ 52247 w 113901"/>
              <a:gd name="connsiteY3" fmla="*/ 45678 h 201736"/>
              <a:gd name="connsiteX4" fmla="*/ 60128 w 113901"/>
              <a:gd name="connsiteY4" fmla="*/ 29945 h 201736"/>
              <a:gd name="connsiteX5" fmla="*/ 68009 w 113901"/>
              <a:gd name="connsiteY5" fmla="*/ 17256 h 201736"/>
              <a:gd name="connsiteX6" fmla="*/ 75891 w 113901"/>
              <a:gd name="connsiteY6" fmla="*/ 9389 h 201736"/>
              <a:gd name="connsiteX7" fmla="*/ 87078 w 113901"/>
              <a:gd name="connsiteY7" fmla="*/ 3172 h 201736"/>
              <a:gd name="connsiteX8" fmla="*/ 99663 w 113901"/>
              <a:gd name="connsiteY8" fmla="*/ 0 h 201736"/>
              <a:gd name="connsiteX9" fmla="*/ 113900 w 113901"/>
              <a:gd name="connsiteY9" fmla="*/ 1522 h 201736"/>
              <a:gd name="connsiteX10" fmla="*/ 106019 w 113901"/>
              <a:gd name="connsiteY10" fmla="*/ 26772 h 201736"/>
              <a:gd name="connsiteX11" fmla="*/ 96485 w 113901"/>
              <a:gd name="connsiteY11" fmla="*/ 52023 h 201736"/>
              <a:gd name="connsiteX12" fmla="*/ 88603 w 113901"/>
              <a:gd name="connsiteY12" fmla="*/ 52023 h 201736"/>
              <a:gd name="connsiteX13" fmla="*/ 80722 w 113901"/>
              <a:gd name="connsiteY13" fmla="*/ 53545 h 201736"/>
              <a:gd name="connsiteX14" fmla="*/ 71187 w 113901"/>
              <a:gd name="connsiteY14" fmla="*/ 59890 h 201736"/>
              <a:gd name="connsiteX15" fmla="*/ 64832 w 113901"/>
              <a:gd name="connsiteY15" fmla="*/ 69279 h 201736"/>
              <a:gd name="connsiteX16" fmla="*/ 60128 w 113901"/>
              <a:gd name="connsiteY16" fmla="*/ 80318 h 201736"/>
              <a:gd name="connsiteX17" fmla="*/ 58603 w 113901"/>
              <a:gd name="connsiteY17" fmla="*/ 93007 h 201736"/>
              <a:gd name="connsiteX18" fmla="*/ 55425 w 113901"/>
              <a:gd name="connsiteY18" fmla="*/ 108741 h 201736"/>
              <a:gd name="connsiteX19" fmla="*/ 55425 w 113901"/>
              <a:gd name="connsiteY19" fmla="*/ 126074 h 201736"/>
              <a:gd name="connsiteX20" fmla="*/ 55425 w 113901"/>
              <a:gd name="connsiteY20" fmla="*/ 154445 h 201736"/>
              <a:gd name="connsiteX21" fmla="*/ 55425 w 113901"/>
              <a:gd name="connsiteY21" fmla="*/ 181244 h 201736"/>
              <a:gd name="connsiteX22" fmla="*/ 28475 w 113901"/>
              <a:gd name="connsiteY22" fmla="*/ 190697 h 201736"/>
              <a:gd name="connsiteX23" fmla="*/ 0 w 113901"/>
              <a:gd name="connsiteY23" fmla="*/ 201736 h 201736"/>
              <a:gd name="connsiteX24" fmla="*/ 0 w 113901"/>
              <a:gd name="connsiteY24" fmla="*/ 119767 h 201736"/>
              <a:gd name="connsiteX25" fmla="*/ 0 w 113901"/>
              <a:gd name="connsiteY25" fmla="*/ 37812 h 201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3901" h="201736">
                <a:moveTo>
                  <a:pt x="0" y="37812"/>
                </a:moveTo>
                <a:lnTo>
                  <a:pt x="52247" y="18906"/>
                </a:lnTo>
                <a:lnTo>
                  <a:pt x="52247" y="33117"/>
                </a:lnTo>
                <a:lnTo>
                  <a:pt x="52247" y="45678"/>
                </a:lnTo>
                <a:lnTo>
                  <a:pt x="60128" y="29945"/>
                </a:lnTo>
                <a:lnTo>
                  <a:pt x="68009" y="17256"/>
                </a:lnTo>
                <a:lnTo>
                  <a:pt x="75891" y="9389"/>
                </a:lnTo>
                <a:lnTo>
                  <a:pt x="87078" y="3172"/>
                </a:lnTo>
                <a:lnTo>
                  <a:pt x="99663" y="0"/>
                </a:lnTo>
                <a:lnTo>
                  <a:pt x="113900" y="1522"/>
                </a:lnTo>
                <a:lnTo>
                  <a:pt x="106019" y="26772"/>
                </a:lnTo>
                <a:lnTo>
                  <a:pt x="96485" y="52023"/>
                </a:lnTo>
                <a:lnTo>
                  <a:pt x="88603" y="52023"/>
                </a:lnTo>
                <a:lnTo>
                  <a:pt x="80722" y="53545"/>
                </a:lnTo>
                <a:lnTo>
                  <a:pt x="71187" y="59890"/>
                </a:lnTo>
                <a:lnTo>
                  <a:pt x="64832" y="69279"/>
                </a:lnTo>
                <a:lnTo>
                  <a:pt x="60128" y="80318"/>
                </a:lnTo>
                <a:lnTo>
                  <a:pt x="58603" y="93007"/>
                </a:lnTo>
                <a:lnTo>
                  <a:pt x="55425" y="108741"/>
                </a:lnTo>
                <a:lnTo>
                  <a:pt x="55425" y="126074"/>
                </a:lnTo>
                <a:lnTo>
                  <a:pt x="55425" y="154445"/>
                </a:lnTo>
                <a:lnTo>
                  <a:pt x="55425" y="181244"/>
                </a:lnTo>
                <a:lnTo>
                  <a:pt x="28475" y="190697"/>
                </a:lnTo>
                <a:lnTo>
                  <a:pt x="0" y="201736"/>
                </a:lnTo>
                <a:lnTo>
                  <a:pt x="0" y="119767"/>
                </a:lnTo>
                <a:lnTo>
                  <a:pt x="0" y="3781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Freeform 3"/>
          <p:cNvSpPr/>
          <p:nvPr/>
        </p:nvSpPr>
        <p:spPr>
          <a:xfrm>
            <a:off x="6989100" y="2167356"/>
            <a:ext cx="126601" cy="214436"/>
          </a:xfrm>
          <a:custGeom>
            <a:avLst/>
            <a:gdLst>
              <a:gd name="connsiteX0" fmla="*/ 6350 w 126601"/>
              <a:gd name="connsiteY0" fmla="*/ 44162 h 214436"/>
              <a:gd name="connsiteX1" fmla="*/ 58597 w 126601"/>
              <a:gd name="connsiteY1" fmla="*/ 25256 h 214436"/>
              <a:gd name="connsiteX2" fmla="*/ 58597 w 126601"/>
              <a:gd name="connsiteY2" fmla="*/ 39467 h 214436"/>
              <a:gd name="connsiteX3" fmla="*/ 58597 w 126601"/>
              <a:gd name="connsiteY3" fmla="*/ 52028 h 214436"/>
              <a:gd name="connsiteX4" fmla="*/ 66478 w 126601"/>
              <a:gd name="connsiteY4" fmla="*/ 36295 h 214436"/>
              <a:gd name="connsiteX5" fmla="*/ 74359 w 126601"/>
              <a:gd name="connsiteY5" fmla="*/ 23606 h 214436"/>
              <a:gd name="connsiteX6" fmla="*/ 82241 w 126601"/>
              <a:gd name="connsiteY6" fmla="*/ 15739 h 214436"/>
              <a:gd name="connsiteX7" fmla="*/ 93428 w 126601"/>
              <a:gd name="connsiteY7" fmla="*/ 9522 h 214436"/>
              <a:gd name="connsiteX8" fmla="*/ 106013 w 126601"/>
              <a:gd name="connsiteY8" fmla="*/ 6350 h 214436"/>
              <a:gd name="connsiteX9" fmla="*/ 120250 w 126601"/>
              <a:gd name="connsiteY9" fmla="*/ 7872 h 214436"/>
              <a:gd name="connsiteX10" fmla="*/ 112369 w 126601"/>
              <a:gd name="connsiteY10" fmla="*/ 33122 h 214436"/>
              <a:gd name="connsiteX11" fmla="*/ 102835 w 126601"/>
              <a:gd name="connsiteY11" fmla="*/ 58373 h 214436"/>
              <a:gd name="connsiteX12" fmla="*/ 94953 w 126601"/>
              <a:gd name="connsiteY12" fmla="*/ 58373 h 214436"/>
              <a:gd name="connsiteX13" fmla="*/ 87072 w 126601"/>
              <a:gd name="connsiteY13" fmla="*/ 59895 h 214436"/>
              <a:gd name="connsiteX14" fmla="*/ 77537 w 126601"/>
              <a:gd name="connsiteY14" fmla="*/ 66240 h 214436"/>
              <a:gd name="connsiteX15" fmla="*/ 71182 w 126601"/>
              <a:gd name="connsiteY15" fmla="*/ 75629 h 214436"/>
              <a:gd name="connsiteX16" fmla="*/ 66478 w 126601"/>
              <a:gd name="connsiteY16" fmla="*/ 86668 h 214436"/>
              <a:gd name="connsiteX17" fmla="*/ 64953 w 126601"/>
              <a:gd name="connsiteY17" fmla="*/ 99357 h 214436"/>
              <a:gd name="connsiteX18" fmla="*/ 61775 w 126601"/>
              <a:gd name="connsiteY18" fmla="*/ 115091 h 214436"/>
              <a:gd name="connsiteX19" fmla="*/ 61775 w 126601"/>
              <a:gd name="connsiteY19" fmla="*/ 132424 h 214436"/>
              <a:gd name="connsiteX20" fmla="*/ 61775 w 126601"/>
              <a:gd name="connsiteY20" fmla="*/ 160795 h 214436"/>
              <a:gd name="connsiteX21" fmla="*/ 61775 w 126601"/>
              <a:gd name="connsiteY21" fmla="*/ 187594 h 214436"/>
              <a:gd name="connsiteX22" fmla="*/ 34825 w 126601"/>
              <a:gd name="connsiteY22" fmla="*/ 197047 h 214436"/>
              <a:gd name="connsiteX23" fmla="*/ 6350 w 126601"/>
              <a:gd name="connsiteY23" fmla="*/ 208086 h 214436"/>
              <a:gd name="connsiteX24" fmla="*/ 6350 w 126601"/>
              <a:gd name="connsiteY24" fmla="*/ 126117 h 214436"/>
              <a:gd name="connsiteX25" fmla="*/ 6350 w 126601"/>
              <a:gd name="connsiteY25" fmla="*/ 44162 h 2144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26601" h="214436">
                <a:moveTo>
                  <a:pt x="6350" y="44162"/>
                </a:moveTo>
                <a:lnTo>
                  <a:pt x="58597" y="25256"/>
                </a:lnTo>
                <a:lnTo>
                  <a:pt x="58597" y="39467"/>
                </a:lnTo>
                <a:lnTo>
                  <a:pt x="58597" y="52028"/>
                </a:lnTo>
                <a:lnTo>
                  <a:pt x="66478" y="36295"/>
                </a:lnTo>
                <a:lnTo>
                  <a:pt x="74359" y="23606"/>
                </a:lnTo>
                <a:lnTo>
                  <a:pt x="82241" y="15739"/>
                </a:lnTo>
                <a:lnTo>
                  <a:pt x="93428" y="9522"/>
                </a:lnTo>
                <a:lnTo>
                  <a:pt x="106013" y="6350"/>
                </a:lnTo>
                <a:lnTo>
                  <a:pt x="120250" y="7872"/>
                </a:lnTo>
                <a:lnTo>
                  <a:pt x="112369" y="33122"/>
                </a:lnTo>
                <a:lnTo>
                  <a:pt x="102835" y="58373"/>
                </a:lnTo>
                <a:lnTo>
                  <a:pt x="94953" y="58373"/>
                </a:lnTo>
                <a:lnTo>
                  <a:pt x="87072" y="59895"/>
                </a:lnTo>
                <a:lnTo>
                  <a:pt x="77537" y="66240"/>
                </a:lnTo>
                <a:lnTo>
                  <a:pt x="71182" y="75629"/>
                </a:lnTo>
                <a:lnTo>
                  <a:pt x="66478" y="86668"/>
                </a:lnTo>
                <a:lnTo>
                  <a:pt x="64953" y="99357"/>
                </a:lnTo>
                <a:lnTo>
                  <a:pt x="61775" y="115091"/>
                </a:lnTo>
                <a:lnTo>
                  <a:pt x="61775" y="132424"/>
                </a:lnTo>
                <a:lnTo>
                  <a:pt x="61775" y="160795"/>
                </a:lnTo>
                <a:lnTo>
                  <a:pt x="61775" y="187594"/>
                </a:lnTo>
                <a:lnTo>
                  <a:pt x="34825" y="197047"/>
                </a:lnTo>
                <a:lnTo>
                  <a:pt x="6350" y="208086"/>
                </a:lnTo>
                <a:lnTo>
                  <a:pt x="6350" y="126117"/>
                </a:lnTo>
                <a:lnTo>
                  <a:pt x="6350" y="44162"/>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Freeform 3"/>
          <p:cNvSpPr/>
          <p:nvPr/>
        </p:nvSpPr>
        <p:spPr>
          <a:xfrm>
            <a:off x="7114061" y="2079043"/>
            <a:ext cx="69777" cy="74239"/>
          </a:xfrm>
          <a:custGeom>
            <a:avLst/>
            <a:gdLst>
              <a:gd name="connsiteX0" fmla="*/ 6350 w 69777"/>
              <a:gd name="connsiteY0" fmla="*/ 25256 h 74239"/>
              <a:gd name="connsiteX1" fmla="*/ 63427 w 69777"/>
              <a:gd name="connsiteY1" fmla="*/ 6350 h 74239"/>
              <a:gd name="connsiteX2" fmla="*/ 63427 w 69777"/>
              <a:gd name="connsiteY2" fmla="*/ 48856 h 74239"/>
              <a:gd name="connsiteX3" fmla="*/ 6350 w 69777"/>
              <a:gd name="connsiteY3" fmla="*/ 67889 h 74239"/>
              <a:gd name="connsiteX4" fmla="*/ 6350 w 69777"/>
              <a:gd name="connsiteY4" fmla="*/ 25256 h 742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9777" h="74239">
                <a:moveTo>
                  <a:pt x="6350" y="25256"/>
                </a:moveTo>
                <a:lnTo>
                  <a:pt x="63427" y="6350"/>
                </a:lnTo>
                <a:lnTo>
                  <a:pt x="63427" y="48856"/>
                </a:lnTo>
                <a:lnTo>
                  <a:pt x="6350" y="67889"/>
                </a:lnTo>
                <a:lnTo>
                  <a:pt x="6350" y="2525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Freeform 3"/>
          <p:cNvSpPr/>
          <p:nvPr/>
        </p:nvSpPr>
        <p:spPr>
          <a:xfrm>
            <a:off x="7114061" y="2140583"/>
            <a:ext cx="69777" cy="195492"/>
          </a:xfrm>
          <a:custGeom>
            <a:avLst/>
            <a:gdLst>
              <a:gd name="connsiteX0" fmla="*/ 6350 w 69777"/>
              <a:gd name="connsiteY0" fmla="*/ 26778 h 195492"/>
              <a:gd name="connsiteX1" fmla="*/ 34952 w 69777"/>
              <a:gd name="connsiteY1" fmla="*/ 15739 h 195492"/>
              <a:gd name="connsiteX2" fmla="*/ 63427 w 69777"/>
              <a:gd name="connsiteY2" fmla="*/ 6350 h 195492"/>
              <a:gd name="connsiteX3" fmla="*/ 63427 w 69777"/>
              <a:gd name="connsiteY3" fmla="*/ 88318 h 195492"/>
              <a:gd name="connsiteX4" fmla="*/ 63427 w 69777"/>
              <a:gd name="connsiteY4" fmla="*/ 168650 h 195492"/>
              <a:gd name="connsiteX5" fmla="*/ 34952 w 69777"/>
              <a:gd name="connsiteY5" fmla="*/ 179689 h 195492"/>
              <a:gd name="connsiteX6" fmla="*/ 6350 w 69777"/>
              <a:gd name="connsiteY6" fmla="*/ 189142 h 195492"/>
              <a:gd name="connsiteX7" fmla="*/ 6350 w 69777"/>
              <a:gd name="connsiteY7" fmla="*/ 108747 h 195492"/>
              <a:gd name="connsiteX8" fmla="*/ 6350 w 69777"/>
              <a:gd name="connsiteY8" fmla="*/ 26778 h 195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9777" h="195492">
                <a:moveTo>
                  <a:pt x="6350" y="26778"/>
                </a:moveTo>
                <a:lnTo>
                  <a:pt x="34952" y="15739"/>
                </a:lnTo>
                <a:lnTo>
                  <a:pt x="63427" y="6350"/>
                </a:lnTo>
                <a:lnTo>
                  <a:pt x="63427" y="88318"/>
                </a:lnTo>
                <a:lnTo>
                  <a:pt x="63427" y="168650"/>
                </a:lnTo>
                <a:lnTo>
                  <a:pt x="34952" y="179689"/>
                </a:lnTo>
                <a:lnTo>
                  <a:pt x="6350" y="189142"/>
                </a:lnTo>
                <a:lnTo>
                  <a:pt x="6350" y="108747"/>
                </a:lnTo>
                <a:lnTo>
                  <a:pt x="6350" y="2677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Freeform 3"/>
          <p:cNvSpPr/>
          <p:nvPr/>
        </p:nvSpPr>
        <p:spPr>
          <a:xfrm>
            <a:off x="7199614" y="2086910"/>
            <a:ext cx="180373" cy="208231"/>
          </a:xfrm>
          <a:custGeom>
            <a:avLst/>
            <a:gdLst>
              <a:gd name="connsiteX0" fmla="*/ 63300 w 180373"/>
              <a:gd name="connsiteY0" fmla="*/ 81974 h 208231"/>
              <a:gd name="connsiteX1" fmla="*/ 38003 w 180373"/>
              <a:gd name="connsiteY1" fmla="*/ 88318 h 208231"/>
              <a:gd name="connsiteX2" fmla="*/ 11053 w 180373"/>
              <a:gd name="connsiteY2" fmla="*/ 94662 h 208231"/>
              <a:gd name="connsiteX3" fmla="*/ 14231 w 180373"/>
              <a:gd name="connsiteY3" fmla="*/ 78928 h 208231"/>
              <a:gd name="connsiteX4" fmla="*/ 18935 w 180373"/>
              <a:gd name="connsiteY4" fmla="*/ 66240 h 208231"/>
              <a:gd name="connsiteX5" fmla="*/ 25291 w 180373"/>
              <a:gd name="connsiteY5" fmla="*/ 56850 h 208231"/>
              <a:gd name="connsiteX6" fmla="*/ 34825 w 180373"/>
              <a:gd name="connsiteY6" fmla="*/ 45811 h 208231"/>
              <a:gd name="connsiteX7" fmla="*/ 44359 w 180373"/>
              <a:gd name="connsiteY7" fmla="*/ 37944 h 208231"/>
              <a:gd name="connsiteX8" fmla="*/ 56944 w 180373"/>
              <a:gd name="connsiteY8" fmla="*/ 30077 h 208231"/>
              <a:gd name="connsiteX9" fmla="*/ 69656 w 180373"/>
              <a:gd name="connsiteY9" fmla="*/ 23733 h 208231"/>
              <a:gd name="connsiteX10" fmla="*/ 85419 w 180373"/>
              <a:gd name="connsiteY10" fmla="*/ 17389 h 208231"/>
              <a:gd name="connsiteX11" fmla="*/ 98131 w 180373"/>
              <a:gd name="connsiteY11" fmla="*/ 12694 h 208231"/>
              <a:gd name="connsiteX12" fmla="*/ 109191 w 180373"/>
              <a:gd name="connsiteY12" fmla="*/ 9522 h 208231"/>
              <a:gd name="connsiteX13" fmla="*/ 126607 w 180373"/>
              <a:gd name="connsiteY13" fmla="*/ 6350 h 208231"/>
              <a:gd name="connsiteX14" fmla="*/ 139319 w 180373"/>
              <a:gd name="connsiteY14" fmla="*/ 6350 h 208231"/>
              <a:gd name="connsiteX15" fmla="*/ 151904 w 180373"/>
              <a:gd name="connsiteY15" fmla="*/ 11044 h 208231"/>
              <a:gd name="connsiteX16" fmla="*/ 155082 w 180373"/>
              <a:gd name="connsiteY16" fmla="*/ 12694 h 208231"/>
              <a:gd name="connsiteX17" fmla="*/ 158260 w 180373"/>
              <a:gd name="connsiteY17" fmla="*/ 15866 h 208231"/>
              <a:gd name="connsiteX18" fmla="*/ 162963 w 180373"/>
              <a:gd name="connsiteY18" fmla="*/ 25256 h 208231"/>
              <a:gd name="connsiteX19" fmla="*/ 164616 w 180373"/>
              <a:gd name="connsiteY19" fmla="*/ 37944 h 208231"/>
              <a:gd name="connsiteX20" fmla="*/ 166141 w 180373"/>
              <a:gd name="connsiteY20" fmla="*/ 48983 h 208231"/>
              <a:gd name="connsiteX21" fmla="*/ 166141 w 180373"/>
              <a:gd name="connsiteY21" fmla="*/ 119913 h 208231"/>
              <a:gd name="connsiteX22" fmla="*/ 167794 w 180373"/>
              <a:gd name="connsiteY22" fmla="*/ 130952 h 208231"/>
              <a:gd name="connsiteX23" fmla="*/ 167794 w 180373"/>
              <a:gd name="connsiteY23" fmla="*/ 138819 h 208231"/>
              <a:gd name="connsiteX24" fmla="*/ 170972 w 180373"/>
              <a:gd name="connsiteY24" fmla="*/ 145036 h 208231"/>
              <a:gd name="connsiteX25" fmla="*/ 174023 w 180373"/>
              <a:gd name="connsiteY25" fmla="*/ 153030 h 208231"/>
              <a:gd name="connsiteX26" fmla="*/ 121903 w 180373"/>
              <a:gd name="connsiteY26" fmla="*/ 171936 h 208231"/>
              <a:gd name="connsiteX27" fmla="*/ 118726 w 180373"/>
              <a:gd name="connsiteY27" fmla="*/ 167114 h 208231"/>
              <a:gd name="connsiteX28" fmla="*/ 117073 w 180373"/>
              <a:gd name="connsiteY28" fmla="*/ 163942 h 208231"/>
              <a:gd name="connsiteX29" fmla="*/ 117073 w 180373"/>
              <a:gd name="connsiteY29" fmla="*/ 159247 h 208231"/>
              <a:gd name="connsiteX30" fmla="*/ 115547 w 180373"/>
              <a:gd name="connsiteY30" fmla="*/ 154553 h 208231"/>
              <a:gd name="connsiteX31" fmla="*/ 104488 w 180373"/>
              <a:gd name="connsiteY31" fmla="*/ 167114 h 208231"/>
              <a:gd name="connsiteX32" fmla="*/ 93301 w 180373"/>
              <a:gd name="connsiteY32" fmla="*/ 178153 h 208231"/>
              <a:gd name="connsiteX33" fmla="*/ 77537 w 180373"/>
              <a:gd name="connsiteY33" fmla="*/ 189192 h 208231"/>
              <a:gd name="connsiteX34" fmla="*/ 58597 w 180373"/>
              <a:gd name="connsiteY34" fmla="*/ 197059 h 208231"/>
              <a:gd name="connsiteX35" fmla="*/ 45884 w 180373"/>
              <a:gd name="connsiteY35" fmla="*/ 200232 h 208231"/>
              <a:gd name="connsiteX36" fmla="*/ 36350 w 180373"/>
              <a:gd name="connsiteY36" fmla="*/ 201881 h 208231"/>
              <a:gd name="connsiteX37" fmla="*/ 26944 w 180373"/>
              <a:gd name="connsiteY37" fmla="*/ 201881 h 208231"/>
              <a:gd name="connsiteX38" fmla="*/ 18935 w 180373"/>
              <a:gd name="connsiteY38" fmla="*/ 198709 h 208231"/>
              <a:gd name="connsiteX39" fmla="*/ 9528 w 180373"/>
              <a:gd name="connsiteY39" fmla="*/ 187670 h 208231"/>
              <a:gd name="connsiteX40" fmla="*/ 7875 w 180373"/>
              <a:gd name="connsiteY40" fmla="*/ 179803 h 208231"/>
              <a:gd name="connsiteX41" fmla="*/ 6350 w 180373"/>
              <a:gd name="connsiteY41" fmla="*/ 170286 h 208231"/>
              <a:gd name="connsiteX42" fmla="*/ 9528 w 180373"/>
              <a:gd name="connsiteY42" fmla="*/ 151380 h 208231"/>
              <a:gd name="connsiteX43" fmla="*/ 15757 w 180373"/>
              <a:gd name="connsiteY43" fmla="*/ 135646 h 208231"/>
              <a:gd name="connsiteX44" fmla="*/ 22113 w 180373"/>
              <a:gd name="connsiteY44" fmla="*/ 127780 h 208231"/>
              <a:gd name="connsiteX45" fmla="*/ 29995 w 180373"/>
              <a:gd name="connsiteY45" fmla="*/ 119913 h 208231"/>
              <a:gd name="connsiteX46" fmla="*/ 39528 w 180373"/>
              <a:gd name="connsiteY46" fmla="*/ 112046 h 208231"/>
              <a:gd name="connsiteX47" fmla="*/ 52240 w 180373"/>
              <a:gd name="connsiteY47" fmla="*/ 104052 h 208231"/>
              <a:gd name="connsiteX48" fmla="*/ 66478 w 180373"/>
              <a:gd name="connsiteY48" fmla="*/ 96185 h 208231"/>
              <a:gd name="connsiteX49" fmla="*/ 77537 w 180373"/>
              <a:gd name="connsiteY49" fmla="*/ 89967 h 208231"/>
              <a:gd name="connsiteX50" fmla="*/ 85419 w 180373"/>
              <a:gd name="connsiteY50" fmla="*/ 85146 h 208231"/>
              <a:gd name="connsiteX51" fmla="*/ 91775 w 180373"/>
              <a:gd name="connsiteY51" fmla="*/ 80451 h 208231"/>
              <a:gd name="connsiteX52" fmla="*/ 101310 w 180373"/>
              <a:gd name="connsiteY52" fmla="*/ 74107 h 208231"/>
              <a:gd name="connsiteX53" fmla="*/ 112369 w 180373"/>
              <a:gd name="connsiteY53" fmla="*/ 66240 h 208231"/>
              <a:gd name="connsiteX54" fmla="*/ 110717 w 180373"/>
              <a:gd name="connsiteY54" fmla="*/ 56850 h 208231"/>
              <a:gd name="connsiteX55" fmla="*/ 107666 w 180373"/>
              <a:gd name="connsiteY55" fmla="*/ 52028 h 208231"/>
              <a:gd name="connsiteX56" fmla="*/ 101310 w 180373"/>
              <a:gd name="connsiteY56" fmla="*/ 50506 h 208231"/>
              <a:gd name="connsiteX57" fmla="*/ 93301 w 180373"/>
              <a:gd name="connsiteY57" fmla="*/ 52028 h 208231"/>
              <a:gd name="connsiteX58" fmla="*/ 80716 w 180373"/>
              <a:gd name="connsiteY58" fmla="*/ 58373 h 208231"/>
              <a:gd name="connsiteX59" fmla="*/ 72835 w 180373"/>
              <a:gd name="connsiteY59" fmla="*/ 64717 h 208231"/>
              <a:gd name="connsiteX60" fmla="*/ 68004 w 180373"/>
              <a:gd name="connsiteY60" fmla="*/ 71061 h 208231"/>
              <a:gd name="connsiteX61" fmla="*/ 63300 w 180373"/>
              <a:gd name="connsiteY61" fmla="*/ 81974 h 20823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Lst>
            <a:rect l="l" t="t" r="r" b="b"/>
            <a:pathLst>
              <a:path w="180373" h="208231">
                <a:moveTo>
                  <a:pt x="63300" y="81974"/>
                </a:moveTo>
                <a:lnTo>
                  <a:pt x="38003" y="88318"/>
                </a:lnTo>
                <a:lnTo>
                  <a:pt x="11053" y="94662"/>
                </a:lnTo>
                <a:lnTo>
                  <a:pt x="14231" y="78928"/>
                </a:lnTo>
                <a:lnTo>
                  <a:pt x="18935" y="66240"/>
                </a:lnTo>
                <a:lnTo>
                  <a:pt x="25291" y="56850"/>
                </a:lnTo>
                <a:lnTo>
                  <a:pt x="34825" y="45811"/>
                </a:lnTo>
                <a:lnTo>
                  <a:pt x="44359" y="37944"/>
                </a:lnTo>
                <a:lnTo>
                  <a:pt x="56944" y="30077"/>
                </a:lnTo>
                <a:lnTo>
                  <a:pt x="69656" y="23733"/>
                </a:lnTo>
                <a:lnTo>
                  <a:pt x="85419" y="17389"/>
                </a:lnTo>
                <a:lnTo>
                  <a:pt x="98131" y="12694"/>
                </a:lnTo>
                <a:lnTo>
                  <a:pt x="109191" y="9522"/>
                </a:lnTo>
                <a:lnTo>
                  <a:pt x="126607" y="6350"/>
                </a:lnTo>
                <a:lnTo>
                  <a:pt x="139319" y="6350"/>
                </a:lnTo>
                <a:lnTo>
                  <a:pt x="151904" y="11044"/>
                </a:lnTo>
                <a:lnTo>
                  <a:pt x="155082" y="12694"/>
                </a:lnTo>
                <a:lnTo>
                  <a:pt x="158260" y="15866"/>
                </a:lnTo>
                <a:lnTo>
                  <a:pt x="162963" y="25256"/>
                </a:lnTo>
                <a:lnTo>
                  <a:pt x="164616" y="37944"/>
                </a:lnTo>
                <a:lnTo>
                  <a:pt x="166141" y="48983"/>
                </a:lnTo>
                <a:lnTo>
                  <a:pt x="166141" y="119913"/>
                </a:lnTo>
                <a:lnTo>
                  <a:pt x="167794" y="130952"/>
                </a:lnTo>
                <a:lnTo>
                  <a:pt x="167794" y="138819"/>
                </a:lnTo>
                <a:lnTo>
                  <a:pt x="170972" y="145036"/>
                </a:lnTo>
                <a:lnTo>
                  <a:pt x="174023" y="153030"/>
                </a:lnTo>
                <a:lnTo>
                  <a:pt x="121903" y="171936"/>
                </a:lnTo>
                <a:lnTo>
                  <a:pt x="118726" y="167114"/>
                </a:lnTo>
                <a:lnTo>
                  <a:pt x="117073" y="163942"/>
                </a:lnTo>
                <a:lnTo>
                  <a:pt x="117073" y="159247"/>
                </a:lnTo>
                <a:lnTo>
                  <a:pt x="115547" y="154553"/>
                </a:lnTo>
                <a:lnTo>
                  <a:pt x="104488" y="167114"/>
                </a:lnTo>
                <a:lnTo>
                  <a:pt x="93301" y="178153"/>
                </a:lnTo>
                <a:lnTo>
                  <a:pt x="77537" y="189192"/>
                </a:lnTo>
                <a:lnTo>
                  <a:pt x="58597" y="197059"/>
                </a:lnTo>
                <a:lnTo>
                  <a:pt x="45884" y="200232"/>
                </a:lnTo>
                <a:lnTo>
                  <a:pt x="36350" y="201881"/>
                </a:lnTo>
                <a:lnTo>
                  <a:pt x="26944" y="201881"/>
                </a:lnTo>
                <a:lnTo>
                  <a:pt x="18935" y="198709"/>
                </a:lnTo>
                <a:lnTo>
                  <a:pt x="9528" y="187670"/>
                </a:lnTo>
                <a:lnTo>
                  <a:pt x="7875" y="179803"/>
                </a:lnTo>
                <a:lnTo>
                  <a:pt x="6350" y="170286"/>
                </a:lnTo>
                <a:lnTo>
                  <a:pt x="9528" y="151380"/>
                </a:lnTo>
                <a:lnTo>
                  <a:pt x="15757" y="135646"/>
                </a:lnTo>
                <a:lnTo>
                  <a:pt x="22113" y="127780"/>
                </a:lnTo>
                <a:lnTo>
                  <a:pt x="29995" y="119913"/>
                </a:lnTo>
                <a:lnTo>
                  <a:pt x="39528" y="112046"/>
                </a:lnTo>
                <a:lnTo>
                  <a:pt x="52240" y="104052"/>
                </a:lnTo>
                <a:lnTo>
                  <a:pt x="66478" y="96185"/>
                </a:lnTo>
                <a:lnTo>
                  <a:pt x="77537" y="89967"/>
                </a:lnTo>
                <a:lnTo>
                  <a:pt x="85419" y="85146"/>
                </a:lnTo>
                <a:lnTo>
                  <a:pt x="91775" y="80451"/>
                </a:lnTo>
                <a:lnTo>
                  <a:pt x="101310" y="74107"/>
                </a:lnTo>
                <a:lnTo>
                  <a:pt x="112369" y="66240"/>
                </a:lnTo>
                <a:lnTo>
                  <a:pt x="110717" y="56850"/>
                </a:lnTo>
                <a:lnTo>
                  <a:pt x="107666" y="52028"/>
                </a:lnTo>
                <a:lnTo>
                  <a:pt x="101310" y="50506"/>
                </a:lnTo>
                <a:lnTo>
                  <a:pt x="93301" y="52028"/>
                </a:lnTo>
                <a:lnTo>
                  <a:pt x="80716" y="58373"/>
                </a:lnTo>
                <a:lnTo>
                  <a:pt x="72835" y="64717"/>
                </a:lnTo>
                <a:lnTo>
                  <a:pt x="68004" y="71061"/>
                </a:lnTo>
                <a:lnTo>
                  <a:pt x="63300" y="8197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1" name="Freeform 3"/>
          <p:cNvSpPr/>
          <p:nvPr/>
        </p:nvSpPr>
        <p:spPr>
          <a:xfrm>
            <a:off x="7254912" y="2178395"/>
            <a:ext cx="63421" cy="72590"/>
          </a:xfrm>
          <a:custGeom>
            <a:avLst/>
            <a:gdLst>
              <a:gd name="connsiteX0" fmla="*/ 57071 w 63421"/>
              <a:gd name="connsiteY0" fmla="*/ 6350 h 72590"/>
              <a:gd name="connsiteX1" fmla="*/ 46011 w 63421"/>
              <a:gd name="connsiteY1" fmla="*/ 14216 h 72590"/>
              <a:gd name="connsiteX2" fmla="*/ 33299 w 63421"/>
              <a:gd name="connsiteY2" fmla="*/ 22083 h 72590"/>
              <a:gd name="connsiteX3" fmla="*/ 25417 w 63421"/>
              <a:gd name="connsiteY3" fmla="*/ 28428 h 72590"/>
              <a:gd name="connsiteX4" fmla="*/ 19062 w 63421"/>
              <a:gd name="connsiteY4" fmla="*/ 33122 h 72590"/>
              <a:gd name="connsiteX5" fmla="*/ 14358 w 63421"/>
              <a:gd name="connsiteY5" fmla="*/ 37817 h 72590"/>
              <a:gd name="connsiteX6" fmla="*/ 11180 w 63421"/>
              <a:gd name="connsiteY6" fmla="*/ 40989 h 72590"/>
              <a:gd name="connsiteX7" fmla="*/ 8002 w 63421"/>
              <a:gd name="connsiteY7" fmla="*/ 47334 h 72590"/>
              <a:gd name="connsiteX8" fmla="*/ 6350 w 63421"/>
              <a:gd name="connsiteY8" fmla="*/ 53551 h 72590"/>
              <a:gd name="connsiteX9" fmla="*/ 8002 w 63421"/>
              <a:gd name="connsiteY9" fmla="*/ 59895 h 72590"/>
              <a:gd name="connsiteX10" fmla="*/ 11180 w 63421"/>
              <a:gd name="connsiteY10" fmla="*/ 63068 h 72590"/>
              <a:gd name="connsiteX11" fmla="*/ 17536 w 63421"/>
              <a:gd name="connsiteY11" fmla="*/ 66240 h 72590"/>
              <a:gd name="connsiteX12" fmla="*/ 25417 w 63421"/>
              <a:gd name="connsiteY12" fmla="*/ 63068 h 72590"/>
              <a:gd name="connsiteX13" fmla="*/ 33299 w 63421"/>
              <a:gd name="connsiteY13" fmla="*/ 59895 h 72590"/>
              <a:gd name="connsiteX14" fmla="*/ 42833 w 63421"/>
              <a:gd name="connsiteY14" fmla="*/ 52028 h 72590"/>
              <a:gd name="connsiteX15" fmla="*/ 49190 w 63421"/>
              <a:gd name="connsiteY15" fmla="*/ 44162 h 72590"/>
              <a:gd name="connsiteX16" fmla="*/ 53893 w 63421"/>
              <a:gd name="connsiteY16" fmla="*/ 36295 h 72590"/>
              <a:gd name="connsiteX17" fmla="*/ 55419 w 63421"/>
              <a:gd name="connsiteY17" fmla="*/ 26778 h 72590"/>
              <a:gd name="connsiteX18" fmla="*/ 57071 w 63421"/>
              <a:gd name="connsiteY18" fmla="*/ 15739 h 72590"/>
              <a:gd name="connsiteX19" fmla="*/ 57071 w 63421"/>
              <a:gd name="connsiteY19" fmla="*/ 6350 h 725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63421" h="72590">
                <a:moveTo>
                  <a:pt x="57071" y="6350"/>
                </a:moveTo>
                <a:lnTo>
                  <a:pt x="46011" y="14216"/>
                </a:lnTo>
                <a:lnTo>
                  <a:pt x="33299" y="22083"/>
                </a:lnTo>
                <a:lnTo>
                  <a:pt x="25417" y="28428"/>
                </a:lnTo>
                <a:lnTo>
                  <a:pt x="19062" y="33122"/>
                </a:lnTo>
                <a:lnTo>
                  <a:pt x="14358" y="37817"/>
                </a:lnTo>
                <a:lnTo>
                  <a:pt x="11180" y="40989"/>
                </a:lnTo>
                <a:lnTo>
                  <a:pt x="8002" y="47334"/>
                </a:lnTo>
                <a:lnTo>
                  <a:pt x="6350" y="53551"/>
                </a:lnTo>
                <a:lnTo>
                  <a:pt x="8002" y="59895"/>
                </a:lnTo>
                <a:lnTo>
                  <a:pt x="11180" y="63068"/>
                </a:lnTo>
                <a:lnTo>
                  <a:pt x="17536" y="66240"/>
                </a:lnTo>
                <a:lnTo>
                  <a:pt x="25417" y="63068"/>
                </a:lnTo>
                <a:lnTo>
                  <a:pt x="33299" y="59895"/>
                </a:lnTo>
                <a:lnTo>
                  <a:pt x="42833" y="52028"/>
                </a:lnTo>
                <a:lnTo>
                  <a:pt x="49190" y="44162"/>
                </a:lnTo>
                <a:lnTo>
                  <a:pt x="53893" y="36295"/>
                </a:lnTo>
                <a:lnTo>
                  <a:pt x="55419" y="26778"/>
                </a:lnTo>
                <a:lnTo>
                  <a:pt x="57071" y="15739"/>
                </a:lnTo>
                <a:lnTo>
                  <a:pt x="5707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2" name="Freeform 3"/>
          <p:cNvSpPr/>
          <p:nvPr/>
        </p:nvSpPr>
        <p:spPr>
          <a:xfrm>
            <a:off x="7402240" y="1984518"/>
            <a:ext cx="55297" cy="245905"/>
          </a:xfrm>
          <a:custGeom>
            <a:avLst/>
            <a:gdLst>
              <a:gd name="connsiteX0" fmla="*/ 0 w 55297"/>
              <a:gd name="connsiteY0" fmla="*/ 20428 h 245905"/>
              <a:gd name="connsiteX1" fmla="*/ 26822 w 55297"/>
              <a:gd name="connsiteY1" fmla="*/ 9516 h 245905"/>
              <a:gd name="connsiteX2" fmla="*/ 55297 w 55297"/>
              <a:gd name="connsiteY2" fmla="*/ 0 h 245905"/>
              <a:gd name="connsiteX3" fmla="*/ 55297 w 55297"/>
              <a:gd name="connsiteY3" fmla="*/ 113436 h 245905"/>
              <a:gd name="connsiteX4" fmla="*/ 55297 w 55297"/>
              <a:gd name="connsiteY4" fmla="*/ 225349 h 245905"/>
              <a:gd name="connsiteX5" fmla="*/ 26822 w 55297"/>
              <a:gd name="connsiteY5" fmla="*/ 234866 h 245905"/>
              <a:gd name="connsiteX6" fmla="*/ 0 w 55297"/>
              <a:gd name="connsiteY6" fmla="*/ 245905 h 245905"/>
              <a:gd name="connsiteX7" fmla="*/ 0 w 55297"/>
              <a:gd name="connsiteY7" fmla="*/ 132469 h 245905"/>
              <a:gd name="connsiteX8" fmla="*/ 0 w 55297"/>
              <a:gd name="connsiteY8" fmla="*/ 20428 h 2459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5297" h="245905">
                <a:moveTo>
                  <a:pt x="0" y="20428"/>
                </a:moveTo>
                <a:lnTo>
                  <a:pt x="26822" y="9516"/>
                </a:lnTo>
                <a:lnTo>
                  <a:pt x="55297" y="0"/>
                </a:lnTo>
                <a:lnTo>
                  <a:pt x="55297" y="113436"/>
                </a:lnTo>
                <a:lnTo>
                  <a:pt x="55297" y="225349"/>
                </a:lnTo>
                <a:lnTo>
                  <a:pt x="26822" y="234866"/>
                </a:lnTo>
                <a:lnTo>
                  <a:pt x="0" y="245905"/>
                </a:lnTo>
                <a:lnTo>
                  <a:pt x="0" y="132469"/>
                </a:lnTo>
                <a:lnTo>
                  <a:pt x="0" y="204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3" name="Freeform 3"/>
          <p:cNvSpPr/>
          <p:nvPr/>
        </p:nvSpPr>
        <p:spPr>
          <a:xfrm>
            <a:off x="7395890" y="1978168"/>
            <a:ext cx="67997" cy="258605"/>
          </a:xfrm>
          <a:custGeom>
            <a:avLst/>
            <a:gdLst>
              <a:gd name="connsiteX0" fmla="*/ 6350 w 67997"/>
              <a:gd name="connsiteY0" fmla="*/ 26778 h 258605"/>
              <a:gd name="connsiteX1" fmla="*/ 33172 w 67997"/>
              <a:gd name="connsiteY1" fmla="*/ 15866 h 258605"/>
              <a:gd name="connsiteX2" fmla="*/ 61647 w 67997"/>
              <a:gd name="connsiteY2" fmla="*/ 6350 h 258605"/>
              <a:gd name="connsiteX3" fmla="*/ 61647 w 67997"/>
              <a:gd name="connsiteY3" fmla="*/ 119786 h 258605"/>
              <a:gd name="connsiteX4" fmla="*/ 61647 w 67997"/>
              <a:gd name="connsiteY4" fmla="*/ 231699 h 258605"/>
              <a:gd name="connsiteX5" fmla="*/ 33172 w 67997"/>
              <a:gd name="connsiteY5" fmla="*/ 241216 h 258605"/>
              <a:gd name="connsiteX6" fmla="*/ 6350 w 67997"/>
              <a:gd name="connsiteY6" fmla="*/ 252255 h 258605"/>
              <a:gd name="connsiteX7" fmla="*/ 6350 w 67997"/>
              <a:gd name="connsiteY7" fmla="*/ 138819 h 258605"/>
              <a:gd name="connsiteX8" fmla="*/ 6350 w 67997"/>
              <a:gd name="connsiteY8" fmla="*/ 26778 h 2586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7997" h="258605">
                <a:moveTo>
                  <a:pt x="6350" y="26778"/>
                </a:moveTo>
                <a:lnTo>
                  <a:pt x="33172" y="15866"/>
                </a:lnTo>
                <a:lnTo>
                  <a:pt x="61647" y="6350"/>
                </a:lnTo>
                <a:lnTo>
                  <a:pt x="61647" y="119786"/>
                </a:lnTo>
                <a:lnTo>
                  <a:pt x="61647" y="231699"/>
                </a:lnTo>
                <a:lnTo>
                  <a:pt x="33172" y="241216"/>
                </a:lnTo>
                <a:lnTo>
                  <a:pt x="6350" y="252255"/>
                </a:lnTo>
                <a:lnTo>
                  <a:pt x="6350" y="138819"/>
                </a:lnTo>
                <a:lnTo>
                  <a:pt x="6350" y="2677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Freeform 3"/>
          <p:cNvSpPr/>
          <p:nvPr/>
        </p:nvSpPr>
        <p:spPr>
          <a:xfrm>
            <a:off x="5681812" y="2983899"/>
            <a:ext cx="216831" cy="275850"/>
          </a:xfrm>
          <a:custGeom>
            <a:avLst/>
            <a:gdLst>
              <a:gd name="connsiteX0" fmla="*/ 0 w 216831"/>
              <a:gd name="connsiteY0" fmla="*/ 78809 h 275850"/>
              <a:gd name="connsiteX1" fmla="*/ 33242 w 216831"/>
              <a:gd name="connsiteY1" fmla="*/ 67782 h 275850"/>
              <a:gd name="connsiteX2" fmla="*/ 64895 w 216831"/>
              <a:gd name="connsiteY2" fmla="*/ 55170 h 275850"/>
              <a:gd name="connsiteX3" fmla="*/ 87052 w 216831"/>
              <a:gd name="connsiteY3" fmla="*/ 127673 h 275850"/>
              <a:gd name="connsiteX4" fmla="*/ 109210 w 216831"/>
              <a:gd name="connsiteY4" fmla="*/ 200188 h 275850"/>
              <a:gd name="connsiteX5" fmla="*/ 132943 w 216831"/>
              <a:gd name="connsiteY5" fmla="*/ 111913 h 275850"/>
              <a:gd name="connsiteX6" fmla="*/ 155100 w 216831"/>
              <a:gd name="connsiteY6" fmla="*/ 23638 h 275850"/>
              <a:gd name="connsiteX7" fmla="*/ 216831 w 216831"/>
              <a:gd name="connsiteY7" fmla="*/ 0 h 275850"/>
              <a:gd name="connsiteX8" fmla="*/ 180423 w 216831"/>
              <a:gd name="connsiteY8" fmla="*/ 126099 h 275850"/>
              <a:gd name="connsiteX9" fmla="*/ 142439 w 216831"/>
              <a:gd name="connsiteY9" fmla="*/ 252211 h 275850"/>
              <a:gd name="connsiteX10" fmla="*/ 75967 w 216831"/>
              <a:gd name="connsiteY10" fmla="*/ 275850 h 275850"/>
              <a:gd name="connsiteX11" fmla="*/ 37983 w 216831"/>
              <a:gd name="connsiteY11" fmla="*/ 178122 h 275850"/>
              <a:gd name="connsiteX12" fmla="*/ 0 w 216831"/>
              <a:gd name="connsiteY12" fmla="*/ 78809 h 2758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16831" h="275850">
                <a:moveTo>
                  <a:pt x="0" y="78809"/>
                </a:moveTo>
                <a:lnTo>
                  <a:pt x="33242" y="67782"/>
                </a:lnTo>
                <a:lnTo>
                  <a:pt x="64895" y="55170"/>
                </a:lnTo>
                <a:lnTo>
                  <a:pt x="87052" y="127673"/>
                </a:lnTo>
                <a:lnTo>
                  <a:pt x="109210" y="200188"/>
                </a:lnTo>
                <a:lnTo>
                  <a:pt x="132943" y="111913"/>
                </a:lnTo>
                <a:lnTo>
                  <a:pt x="155100" y="23638"/>
                </a:lnTo>
                <a:lnTo>
                  <a:pt x="216831" y="0"/>
                </a:lnTo>
                <a:lnTo>
                  <a:pt x="180423" y="126099"/>
                </a:lnTo>
                <a:lnTo>
                  <a:pt x="142439" y="252211"/>
                </a:lnTo>
                <a:lnTo>
                  <a:pt x="75967" y="275850"/>
                </a:lnTo>
                <a:lnTo>
                  <a:pt x="37983" y="178122"/>
                </a:lnTo>
                <a:lnTo>
                  <a:pt x="0" y="7880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5" name="Freeform 3"/>
          <p:cNvSpPr/>
          <p:nvPr/>
        </p:nvSpPr>
        <p:spPr>
          <a:xfrm>
            <a:off x="5675462" y="2977549"/>
            <a:ext cx="229531" cy="288550"/>
          </a:xfrm>
          <a:custGeom>
            <a:avLst/>
            <a:gdLst>
              <a:gd name="connsiteX0" fmla="*/ 6350 w 229531"/>
              <a:gd name="connsiteY0" fmla="*/ 85159 h 288550"/>
              <a:gd name="connsiteX1" fmla="*/ 39592 w 229531"/>
              <a:gd name="connsiteY1" fmla="*/ 74132 h 288550"/>
              <a:gd name="connsiteX2" fmla="*/ 71245 w 229531"/>
              <a:gd name="connsiteY2" fmla="*/ 61520 h 288550"/>
              <a:gd name="connsiteX3" fmla="*/ 93402 w 229531"/>
              <a:gd name="connsiteY3" fmla="*/ 134023 h 288550"/>
              <a:gd name="connsiteX4" fmla="*/ 115560 w 229531"/>
              <a:gd name="connsiteY4" fmla="*/ 206538 h 288550"/>
              <a:gd name="connsiteX5" fmla="*/ 139293 w 229531"/>
              <a:gd name="connsiteY5" fmla="*/ 118263 h 288550"/>
              <a:gd name="connsiteX6" fmla="*/ 161450 w 229531"/>
              <a:gd name="connsiteY6" fmla="*/ 29988 h 288550"/>
              <a:gd name="connsiteX7" fmla="*/ 223181 w 229531"/>
              <a:gd name="connsiteY7" fmla="*/ 6350 h 288550"/>
              <a:gd name="connsiteX8" fmla="*/ 186773 w 229531"/>
              <a:gd name="connsiteY8" fmla="*/ 132449 h 288550"/>
              <a:gd name="connsiteX9" fmla="*/ 148789 w 229531"/>
              <a:gd name="connsiteY9" fmla="*/ 258561 h 288550"/>
              <a:gd name="connsiteX10" fmla="*/ 82317 w 229531"/>
              <a:gd name="connsiteY10" fmla="*/ 282200 h 288550"/>
              <a:gd name="connsiteX11" fmla="*/ 44333 w 229531"/>
              <a:gd name="connsiteY11" fmla="*/ 184472 h 288550"/>
              <a:gd name="connsiteX12" fmla="*/ 6350 w 229531"/>
              <a:gd name="connsiteY12" fmla="*/ 85159 h 2885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29531" h="288550">
                <a:moveTo>
                  <a:pt x="6350" y="85159"/>
                </a:moveTo>
                <a:lnTo>
                  <a:pt x="39592" y="74132"/>
                </a:lnTo>
                <a:lnTo>
                  <a:pt x="71245" y="61520"/>
                </a:lnTo>
                <a:lnTo>
                  <a:pt x="93402" y="134023"/>
                </a:lnTo>
                <a:lnTo>
                  <a:pt x="115560" y="206538"/>
                </a:lnTo>
                <a:lnTo>
                  <a:pt x="139293" y="118263"/>
                </a:lnTo>
                <a:lnTo>
                  <a:pt x="161450" y="29988"/>
                </a:lnTo>
                <a:lnTo>
                  <a:pt x="223181" y="6350"/>
                </a:lnTo>
                <a:lnTo>
                  <a:pt x="186773" y="132449"/>
                </a:lnTo>
                <a:lnTo>
                  <a:pt x="148789" y="258561"/>
                </a:lnTo>
                <a:lnTo>
                  <a:pt x="82317" y="282200"/>
                </a:lnTo>
                <a:lnTo>
                  <a:pt x="44333" y="184472"/>
                </a:lnTo>
                <a:lnTo>
                  <a:pt x="6350" y="8515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6" name="Freeform 3"/>
          <p:cNvSpPr/>
          <p:nvPr/>
        </p:nvSpPr>
        <p:spPr>
          <a:xfrm>
            <a:off x="5889128" y="2999615"/>
            <a:ext cx="180462" cy="198702"/>
          </a:xfrm>
          <a:custGeom>
            <a:avLst/>
            <a:gdLst>
              <a:gd name="connsiteX0" fmla="*/ 174112 w 180462"/>
              <a:gd name="connsiteY0" fmla="*/ 85159 h 198702"/>
              <a:gd name="connsiteX1" fmla="*/ 118712 w 180462"/>
              <a:gd name="connsiteY1" fmla="*/ 105651 h 198702"/>
              <a:gd name="connsiteX2" fmla="*/ 61736 w 180462"/>
              <a:gd name="connsiteY2" fmla="*/ 124569 h 198702"/>
              <a:gd name="connsiteX3" fmla="*/ 63325 w 180462"/>
              <a:gd name="connsiteY3" fmla="*/ 132449 h 198702"/>
              <a:gd name="connsiteX4" fmla="*/ 64902 w 180462"/>
              <a:gd name="connsiteY4" fmla="*/ 137182 h 198702"/>
              <a:gd name="connsiteX5" fmla="*/ 69656 w 180462"/>
              <a:gd name="connsiteY5" fmla="*/ 145062 h 198702"/>
              <a:gd name="connsiteX6" fmla="*/ 79152 w 180462"/>
              <a:gd name="connsiteY6" fmla="*/ 149794 h 198702"/>
              <a:gd name="connsiteX7" fmla="*/ 83894 w 180462"/>
              <a:gd name="connsiteY7" fmla="*/ 149794 h 198702"/>
              <a:gd name="connsiteX8" fmla="*/ 90225 w 180462"/>
              <a:gd name="connsiteY8" fmla="*/ 148221 h 198702"/>
              <a:gd name="connsiteX9" fmla="*/ 98144 w 180462"/>
              <a:gd name="connsiteY9" fmla="*/ 145062 h 198702"/>
              <a:gd name="connsiteX10" fmla="*/ 106051 w 180462"/>
              <a:gd name="connsiteY10" fmla="*/ 137182 h 198702"/>
              <a:gd name="connsiteX11" fmla="*/ 110806 w 180462"/>
              <a:gd name="connsiteY11" fmla="*/ 132449 h 198702"/>
              <a:gd name="connsiteX12" fmla="*/ 115547 w 180462"/>
              <a:gd name="connsiteY12" fmla="*/ 124569 h 198702"/>
              <a:gd name="connsiteX13" fmla="*/ 144035 w 180462"/>
              <a:gd name="connsiteY13" fmla="*/ 118263 h 198702"/>
              <a:gd name="connsiteX14" fmla="*/ 170947 w 180462"/>
              <a:gd name="connsiteY14" fmla="*/ 110383 h 198702"/>
              <a:gd name="connsiteX15" fmla="*/ 156697 w 180462"/>
              <a:gd name="connsiteY15" fmla="*/ 135608 h 198702"/>
              <a:gd name="connsiteX16" fmla="*/ 148789 w 180462"/>
              <a:gd name="connsiteY16" fmla="*/ 146635 h 198702"/>
              <a:gd name="connsiteX17" fmla="*/ 140870 w 180462"/>
              <a:gd name="connsiteY17" fmla="*/ 156101 h 198702"/>
              <a:gd name="connsiteX18" fmla="*/ 131374 w 180462"/>
              <a:gd name="connsiteY18" fmla="*/ 163980 h 198702"/>
              <a:gd name="connsiteX19" fmla="*/ 118712 w 180462"/>
              <a:gd name="connsiteY19" fmla="*/ 171860 h 198702"/>
              <a:gd name="connsiteX20" fmla="*/ 104475 w 180462"/>
              <a:gd name="connsiteY20" fmla="*/ 179739 h 198702"/>
              <a:gd name="connsiteX21" fmla="*/ 88648 w 180462"/>
              <a:gd name="connsiteY21" fmla="*/ 186046 h 198702"/>
              <a:gd name="connsiteX22" fmla="*/ 75987 w 180462"/>
              <a:gd name="connsiteY22" fmla="*/ 189205 h 198702"/>
              <a:gd name="connsiteX23" fmla="*/ 63325 w 180462"/>
              <a:gd name="connsiteY23" fmla="*/ 192352 h 198702"/>
              <a:gd name="connsiteX24" fmla="*/ 44334 w 180462"/>
              <a:gd name="connsiteY24" fmla="*/ 192352 h 198702"/>
              <a:gd name="connsiteX25" fmla="*/ 36414 w 180462"/>
              <a:gd name="connsiteY25" fmla="*/ 190779 h 198702"/>
              <a:gd name="connsiteX26" fmla="*/ 28507 w 180462"/>
              <a:gd name="connsiteY26" fmla="*/ 186046 h 198702"/>
              <a:gd name="connsiteX27" fmla="*/ 22176 w 180462"/>
              <a:gd name="connsiteY27" fmla="*/ 181313 h 198702"/>
              <a:gd name="connsiteX28" fmla="*/ 15845 w 180462"/>
              <a:gd name="connsiteY28" fmla="*/ 173433 h 198702"/>
              <a:gd name="connsiteX29" fmla="*/ 9515 w 180462"/>
              <a:gd name="connsiteY29" fmla="*/ 154527 h 198702"/>
              <a:gd name="connsiteX30" fmla="*/ 6350 w 180462"/>
              <a:gd name="connsiteY30" fmla="*/ 130876 h 198702"/>
              <a:gd name="connsiteX31" fmla="*/ 7926 w 180462"/>
              <a:gd name="connsiteY31" fmla="*/ 111957 h 198702"/>
              <a:gd name="connsiteX32" fmla="*/ 11091 w 180462"/>
              <a:gd name="connsiteY32" fmla="*/ 93051 h 198702"/>
              <a:gd name="connsiteX33" fmla="*/ 17422 w 180462"/>
              <a:gd name="connsiteY33" fmla="*/ 77279 h 198702"/>
              <a:gd name="connsiteX34" fmla="*/ 26918 w 180462"/>
              <a:gd name="connsiteY34" fmla="*/ 59946 h 198702"/>
              <a:gd name="connsiteX35" fmla="*/ 39579 w 180462"/>
              <a:gd name="connsiteY35" fmla="*/ 45760 h 198702"/>
              <a:gd name="connsiteX36" fmla="*/ 52240 w 180462"/>
              <a:gd name="connsiteY36" fmla="*/ 33148 h 198702"/>
              <a:gd name="connsiteX37" fmla="*/ 69656 w 180462"/>
              <a:gd name="connsiteY37" fmla="*/ 23682 h 198702"/>
              <a:gd name="connsiteX38" fmla="*/ 87059 w 180462"/>
              <a:gd name="connsiteY38" fmla="*/ 15803 h 198702"/>
              <a:gd name="connsiteX39" fmla="*/ 102886 w 180462"/>
              <a:gd name="connsiteY39" fmla="*/ 11082 h 198702"/>
              <a:gd name="connsiteX40" fmla="*/ 115547 w 180462"/>
              <a:gd name="connsiteY40" fmla="*/ 7923 h 198702"/>
              <a:gd name="connsiteX41" fmla="*/ 128208 w 180462"/>
              <a:gd name="connsiteY41" fmla="*/ 6350 h 198702"/>
              <a:gd name="connsiteX42" fmla="*/ 137704 w 180462"/>
              <a:gd name="connsiteY42" fmla="*/ 7923 h 198702"/>
              <a:gd name="connsiteX43" fmla="*/ 145624 w 180462"/>
              <a:gd name="connsiteY43" fmla="*/ 11082 h 198702"/>
              <a:gd name="connsiteX44" fmla="*/ 153531 w 180462"/>
              <a:gd name="connsiteY44" fmla="*/ 15803 h 198702"/>
              <a:gd name="connsiteX45" fmla="*/ 159862 w 180462"/>
              <a:gd name="connsiteY45" fmla="*/ 22109 h 198702"/>
              <a:gd name="connsiteX46" fmla="*/ 164616 w 180462"/>
              <a:gd name="connsiteY46" fmla="*/ 29988 h 198702"/>
              <a:gd name="connsiteX47" fmla="*/ 169358 w 180462"/>
              <a:gd name="connsiteY47" fmla="*/ 39454 h 198702"/>
              <a:gd name="connsiteX48" fmla="*/ 172523 w 180462"/>
              <a:gd name="connsiteY48" fmla="*/ 50481 h 198702"/>
              <a:gd name="connsiteX49" fmla="*/ 174112 w 180462"/>
              <a:gd name="connsiteY49" fmla="*/ 63093 h 198702"/>
              <a:gd name="connsiteX50" fmla="*/ 174112 w 180462"/>
              <a:gd name="connsiteY50" fmla="*/ 78865 h 198702"/>
              <a:gd name="connsiteX51" fmla="*/ 174112 w 180462"/>
              <a:gd name="connsiteY51" fmla="*/ 82012 h 198702"/>
              <a:gd name="connsiteX52" fmla="*/ 174112 w 180462"/>
              <a:gd name="connsiteY52" fmla="*/ 85159 h 198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180462" h="198702">
                <a:moveTo>
                  <a:pt x="174112" y="85159"/>
                </a:moveTo>
                <a:lnTo>
                  <a:pt x="118712" y="105651"/>
                </a:lnTo>
                <a:lnTo>
                  <a:pt x="61736" y="124569"/>
                </a:lnTo>
                <a:lnTo>
                  <a:pt x="63325" y="132449"/>
                </a:lnTo>
                <a:lnTo>
                  <a:pt x="64902" y="137182"/>
                </a:lnTo>
                <a:lnTo>
                  <a:pt x="69656" y="145062"/>
                </a:lnTo>
                <a:lnTo>
                  <a:pt x="79152" y="149794"/>
                </a:lnTo>
                <a:lnTo>
                  <a:pt x="83894" y="149794"/>
                </a:lnTo>
                <a:lnTo>
                  <a:pt x="90225" y="148221"/>
                </a:lnTo>
                <a:lnTo>
                  <a:pt x="98144" y="145062"/>
                </a:lnTo>
                <a:lnTo>
                  <a:pt x="106051" y="137182"/>
                </a:lnTo>
                <a:lnTo>
                  <a:pt x="110806" y="132449"/>
                </a:lnTo>
                <a:lnTo>
                  <a:pt x="115547" y="124569"/>
                </a:lnTo>
                <a:lnTo>
                  <a:pt x="144035" y="118263"/>
                </a:lnTo>
                <a:lnTo>
                  <a:pt x="170947" y="110383"/>
                </a:lnTo>
                <a:lnTo>
                  <a:pt x="156697" y="135608"/>
                </a:lnTo>
                <a:lnTo>
                  <a:pt x="148789" y="146635"/>
                </a:lnTo>
                <a:lnTo>
                  <a:pt x="140870" y="156101"/>
                </a:lnTo>
                <a:lnTo>
                  <a:pt x="131374" y="163980"/>
                </a:lnTo>
                <a:lnTo>
                  <a:pt x="118712" y="171860"/>
                </a:lnTo>
                <a:lnTo>
                  <a:pt x="104475" y="179739"/>
                </a:lnTo>
                <a:lnTo>
                  <a:pt x="88648" y="186046"/>
                </a:lnTo>
                <a:lnTo>
                  <a:pt x="75987" y="189205"/>
                </a:lnTo>
                <a:lnTo>
                  <a:pt x="63325" y="192352"/>
                </a:lnTo>
                <a:lnTo>
                  <a:pt x="44334" y="192352"/>
                </a:lnTo>
                <a:lnTo>
                  <a:pt x="36414" y="190779"/>
                </a:lnTo>
                <a:lnTo>
                  <a:pt x="28507" y="186046"/>
                </a:lnTo>
                <a:lnTo>
                  <a:pt x="22176" y="181313"/>
                </a:lnTo>
                <a:lnTo>
                  <a:pt x="15845" y="173433"/>
                </a:lnTo>
                <a:lnTo>
                  <a:pt x="9515" y="154527"/>
                </a:lnTo>
                <a:lnTo>
                  <a:pt x="6350" y="130876"/>
                </a:lnTo>
                <a:lnTo>
                  <a:pt x="7926" y="111957"/>
                </a:lnTo>
                <a:lnTo>
                  <a:pt x="11091" y="93051"/>
                </a:lnTo>
                <a:lnTo>
                  <a:pt x="17422" y="77279"/>
                </a:lnTo>
                <a:lnTo>
                  <a:pt x="26918" y="59946"/>
                </a:lnTo>
                <a:lnTo>
                  <a:pt x="39579" y="45760"/>
                </a:lnTo>
                <a:lnTo>
                  <a:pt x="52240" y="33148"/>
                </a:lnTo>
                <a:lnTo>
                  <a:pt x="69656" y="23682"/>
                </a:lnTo>
                <a:lnTo>
                  <a:pt x="87059" y="15803"/>
                </a:lnTo>
                <a:lnTo>
                  <a:pt x="102886" y="11082"/>
                </a:lnTo>
                <a:lnTo>
                  <a:pt x="115547" y="7923"/>
                </a:lnTo>
                <a:lnTo>
                  <a:pt x="128208" y="6350"/>
                </a:lnTo>
                <a:lnTo>
                  <a:pt x="137704" y="7923"/>
                </a:lnTo>
                <a:lnTo>
                  <a:pt x="145624" y="11082"/>
                </a:lnTo>
                <a:lnTo>
                  <a:pt x="153531" y="15803"/>
                </a:lnTo>
                <a:lnTo>
                  <a:pt x="159862" y="22109"/>
                </a:lnTo>
                <a:lnTo>
                  <a:pt x="164616" y="29988"/>
                </a:lnTo>
                <a:lnTo>
                  <a:pt x="169358" y="39454"/>
                </a:lnTo>
                <a:lnTo>
                  <a:pt x="172523" y="50481"/>
                </a:lnTo>
                <a:lnTo>
                  <a:pt x="174112" y="63093"/>
                </a:lnTo>
                <a:lnTo>
                  <a:pt x="174112" y="78865"/>
                </a:lnTo>
                <a:lnTo>
                  <a:pt x="174112" y="82012"/>
                </a:lnTo>
                <a:lnTo>
                  <a:pt x="174112" y="8515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7" name="Freeform 3"/>
          <p:cNvSpPr/>
          <p:nvPr/>
        </p:nvSpPr>
        <p:spPr>
          <a:xfrm>
            <a:off x="5944515" y="3043746"/>
            <a:ext cx="68099" cy="56843"/>
          </a:xfrm>
          <a:custGeom>
            <a:avLst/>
            <a:gdLst>
              <a:gd name="connsiteX0" fmla="*/ 61749 w 68099"/>
              <a:gd name="connsiteY0" fmla="*/ 31575 h 56843"/>
              <a:gd name="connsiteX1" fmla="*/ 60160 w 68099"/>
              <a:gd name="connsiteY1" fmla="*/ 23695 h 56843"/>
              <a:gd name="connsiteX2" fmla="*/ 58584 w 68099"/>
              <a:gd name="connsiteY2" fmla="*/ 17389 h 56843"/>
              <a:gd name="connsiteX3" fmla="*/ 53830 w 68099"/>
              <a:gd name="connsiteY3" fmla="*/ 7936 h 56843"/>
              <a:gd name="connsiteX4" fmla="*/ 45923 w 68099"/>
              <a:gd name="connsiteY4" fmla="*/ 6350 h 56843"/>
              <a:gd name="connsiteX5" fmla="*/ 34838 w 68099"/>
              <a:gd name="connsiteY5" fmla="*/ 7936 h 56843"/>
              <a:gd name="connsiteX6" fmla="*/ 22176 w 68099"/>
              <a:gd name="connsiteY6" fmla="*/ 15815 h 56843"/>
              <a:gd name="connsiteX7" fmla="*/ 12680 w 68099"/>
              <a:gd name="connsiteY7" fmla="*/ 26842 h 56843"/>
              <a:gd name="connsiteX8" fmla="*/ 9515 w 68099"/>
              <a:gd name="connsiteY8" fmla="*/ 37881 h 56843"/>
              <a:gd name="connsiteX9" fmla="*/ 6350 w 68099"/>
              <a:gd name="connsiteY9" fmla="*/ 50493 h 56843"/>
              <a:gd name="connsiteX10" fmla="*/ 34838 w 68099"/>
              <a:gd name="connsiteY10" fmla="*/ 41028 h 56843"/>
              <a:gd name="connsiteX11" fmla="*/ 61749 w 68099"/>
              <a:gd name="connsiteY11" fmla="*/ 31575 h 56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68099" h="56843">
                <a:moveTo>
                  <a:pt x="61749" y="31575"/>
                </a:moveTo>
                <a:lnTo>
                  <a:pt x="60160" y="23695"/>
                </a:lnTo>
                <a:lnTo>
                  <a:pt x="58584" y="17389"/>
                </a:lnTo>
                <a:lnTo>
                  <a:pt x="53830" y="7936"/>
                </a:lnTo>
                <a:lnTo>
                  <a:pt x="45923" y="6350"/>
                </a:lnTo>
                <a:lnTo>
                  <a:pt x="34838" y="7936"/>
                </a:lnTo>
                <a:lnTo>
                  <a:pt x="22176" y="15815"/>
                </a:lnTo>
                <a:lnTo>
                  <a:pt x="12680" y="26842"/>
                </a:lnTo>
                <a:lnTo>
                  <a:pt x="9515" y="37881"/>
                </a:lnTo>
                <a:lnTo>
                  <a:pt x="6350" y="50493"/>
                </a:lnTo>
                <a:lnTo>
                  <a:pt x="34838" y="41028"/>
                </a:lnTo>
                <a:lnTo>
                  <a:pt x="61749" y="3157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8" name="Freeform 3"/>
          <p:cNvSpPr/>
          <p:nvPr/>
        </p:nvSpPr>
        <p:spPr>
          <a:xfrm>
            <a:off x="6088564" y="2935035"/>
            <a:ext cx="153512" cy="206494"/>
          </a:xfrm>
          <a:custGeom>
            <a:avLst/>
            <a:gdLst>
              <a:gd name="connsiteX0" fmla="*/ 0 w 153512"/>
              <a:gd name="connsiteY0" fmla="*/ 44131 h 206494"/>
              <a:gd name="connsiteX1" fmla="*/ 52221 w 153512"/>
              <a:gd name="connsiteY1" fmla="*/ 25212 h 206494"/>
              <a:gd name="connsiteX2" fmla="*/ 52221 w 153512"/>
              <a:gd name="connsiteY2" fmla="*/ 39398 h 206494"/>
              <a:gd name="connsiteX3" fmla="*/ 52221 w 153512"/>
              <a:gd name="connsiteY3" fmla="*/ 52010 h 206494"/>
              <a:gd name="connsiteX4" fmla="*/ 58552 w 153512"/>
              <a:gd name="connsiteY4" fmla="*/ 42557 h 206494"/>
              <a:gd name="connsiteX5" fmla="*/ 64882 w 153512"/>
              <a:gd name="connsiteY5" fmla="*/ 34678 h 206494"/>
              <a:gd name="connsiteX6" fmla="*/ 75967 w 153512"/>
              <a:gd name="connsiteY6" fmla="*/ 20492 h 206494"/>
              <a:gd name="connsiteX7" fmla="*/ 88629 w 153512"/>
              <a:gd name="connsiteY7" fmla="*/ 9453 h 206494"/>
              <a:gd name="connsiteX8" fmla="*/ 104456 w 153512"/>
              <a:gd name="connsiteY8" fmla="*/ 3146 h 206494"/>
              <a:gd name="connsiteX9" fmla="*/ 115528 w 153512"/>
              <a:gd name="connsiteY9" fmla="*/ 0 h 206494"/>
              <a:gd name="connsiteX10" fmla="*/ 125024 w 153512"/>
              <a:gd name="connsiteY10" fmla="*/ 0 h 206494"/>
              <a:gd name="connsiteX11" fmla="*/ 134520 w 153512"/>
              <a:gd name="connsiteY11" fmla="*/ 1573 h 206494"/>
              <a:gd name="connsiteX12" fmla="*/ 140851 w 153512"/>
              <a:gd name="connsiteY12" fmla="*/ 4720 h 206494"/>
              <a:gd name="connsiteX13" fmla="*/ 147181 w 153512"/>
              <a:gd name="connsiteY13" fmla="*/ 12599 h 206494"/>
              <a:gd name="connsiteX14" fmla="*/ 150347 w 153512"/>
              <a:gd name="connsiteY14" fmla="*/ 22065 h 206494"/>
              <a:gd name="connsiteX15" fmla="*/ 153512 w 153512"/>
              <a:gd name="connsiteY15" fmla="*/ 33091 h 206494"/>
              <a:gd name="connsiteX16" fmla="*/ 153512 w 153512"/>
              <a:gd name="connsiteY16" fmla="*/ 48863 h 206494"/>
              <a:gd name="connsiteX17" fmla="*/ 153512 w 153512"/>
              <a:gd name="connsiteY17" fmla="*/ 100874 h 206494"/>
              <a:gd name="connsiteX18" fmla="*/ 153512 w 153512"/>
              <a:gd name="connsiteY18" fmla="*/ 151324 h 206494"/>
              <a:gd name="connsiteX19" fmla="*/ 126613 w 153512"/>
              <a:gd name="connsiteY19" fmla="*/ 162350 h 206494"/>
              <a:gd name="connsiteX20" fmla="*/ 98125 w 153512"/>
              <a:gd name="connsiteY20" fmla="*/ 171816 h 206494"/>
              <a:gd name="connsiteX21" fmla="*/ 98125 w 153512"/>
              <a:gd name="connsiteY21" fmla="*/ 81968 h 206494"/>
              <a:gd name="connsiteX22" fmla="*/ 96536 w 153512"/>
              <a:gd name="connsiteY22" fmla="*/ 69356 h 206494"/>
              <a:gd name="connsiteX23" fmla="*/ 94960 w 153512"/>
              <a:gd name="connsiteY23" fmla="*/ 64623 h 206494"/>
              <a:gd name="connsiteX24" fmla="*/ 93371 w 153512"/>
              <a:gd name="connsiteY24" fmla="*/ 61476 h 206494"/>
              <a:gd name="connsiteX25" fmla="*/ 87040 w 153512"/>
              <a:gd name="connsiteY25" fmla="*/ 59890 h 206494"/>
              <a:gd name="connsiteX26" fmla="*/ 83875 w 153512"/>
              <a:gd name="connsiteY26" fmla="*/ 59890 h 206494"/>
              <a:gd name="connsiteX27" fmla="*/ 79133 w 153512"/>
              <a:gd name="connsiteY27" fmla="*/ 61476 h 206494"/>
              <a:gd name="connsiteX28" fmla="*/ 69637 w 153512"/>
              <a:gd name="connsiteY28" fmla="*/ 66196 h 206494"/>
              <a:gd name="connsiteX29" fmla="*/ 61717 w 153512"/>
              <a:gd name="connsiteY29" fmla="*/ 75662 h 206494"/>
              <a:gd name="connsiteX30" fmla="*/ 60141 w 153512"/>
              <a:gd name="connsiteY30" fmla="*/ 81968 h 206494"/>
              <a:gd name="connsiteX31" fmla="*/ 56975 w 153512"/>
              <a:gd name="connsiteY31" fmla="*/ 88262 h 206494"/>
              <a:gd name="connsiteX32" fmla="*/ 55386 w 153512"/>
              <a:gd name="connsiteY32" fmla="*/ 97727 h 206494"/>
              <a:gd name="connsiteX33" fmla="*/ 55386 w 153512"/>
              <a:gd name="connsiteY33" fmla="*/ 108754 h 206494"/>
              <a:gd name="connsiteX34" fmla="*/ 55386 w 153512"/>
              <a:gd name="connsiteY34" fmla="*/ 148164 h 206494"/>
              <a:gd name="connsiteX35" fmla="*/ 55386 w 153512"/>
              <a:gd name="connsiteY35" fmla="*/ 187575 h 206494"/>
              <a:gd name="connsiteX36" fmla="*/ 28488 w 153512"/>
              <a:gd name="connsiteY36" fmla="*/ 197028 h 206494"/>
              <a:gd name="connsiteX37" fmla="*/ 0 w 153512"/>
              <a:gd name="connsiteY37" fmla="*/ 206494 h 206494"/>
              <a:gd name="connsiteX38" fmla="*/ 0 w 153512"/>
              <a:gd name="connsiteY38" fmla="*/ 126099 h 206494"/>
              <a:gd name="connsiteX39" fmla="*/ 0 w 153512"/>
              <a:gd name="connsiteY39" fmla="*/ 44131 h 206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53512" h="206494">
                <a:moveTo>
                  <a:pt x="0" y="44131"/>
                </a:moveTo>
                <a:lnTo>
                  <a:pt x="52221" y="25212"/>
                </a:lnTo>
                <a:lnTo>
                  <a:pt x="52221" y="39398"/>
                </a:lnTo>
                <a:lnTo>
                  <a:pt x="52221" y="52010"/>
                </a:lnTo>
                <a:lnTo>
                  <a:pt x="58552" y="42557"/>
                </a:lnTo>
                <a:lnTo>
                  <a:pt x="64882" y="34678"/>
                </a:lnTo>
                <a:lnTo>
                  <a:pt x="75967" y="20492"/>
                </a:lnTo>
                <a:lnTo>
                  <a:pt x="88629" y="9453"/>
                </a:lnTo>
                <a:lnTo>
                  <a:pt x="104456" y="3146"/>
                </a:lnTo>
                <a:lnTo>
                  <a:pt x="115528" y="0"/>
                </a:lnTo>
                <a:lnTo>
                  <a:pt x="125024" y="0"/>
                </a:lnTo>
                <a:lnTo>
                  <a:pt x="134520" y="1573"/>
                </a:lnTo>
                <a:lnTo>
                  <a:pt x="140851" y="4720"/>
                </a:lnTo>
                <a:lnTo>
                  <a:pt x="147181" y="12599"/>
                </a:lnTo>
                <a:lnTo>
                  <a:pt x="150347" y="22065"/>
                </a:lnTo>
                <a:lnTo>
                  <a:pt x="153512" y="33091"/>
                </a:lnTo>
                <a:lnTo>
                  <a:pt x="153512" y="48863"/>
                </a:lnTo>
                <a:lnTo>
                  <a:pt x="153512" y="100874"/>
                </a:lnTo>
                <a:lnTo>
                  <a:pt x="153512" y="151324"/>
                </a:lnTo>
                <a:lnTo>
                  <a:pt x="126613" y="162350"/>
                </a:lnTo>
                <a:lnTo>
                  <a:pt x="98125" y="171816"/>
                </a:lnTo>
                <a:lnTo>
                  <a:pt x="98125" y="81968"/>
                </a:lnTo>
                <a:lnTo>
                  <a:pt x="96536" y="69356"/>
                </a:lnTo>
                <a:lnTo>
                  <a:pt x="94960" y="64623"/>
                </a:lnTo>
                <a:lnTo>
                  <a:pt x="93371" y="61476"/>
                </a:lnTo>
                <a:lnTo>
                  <a:pt x="87040" y="59890"/>
                </a:lnTo>
                <a:lnTo>
                  <a:pt x="83875" y="59890"/>
                </a:lnTo>
                <a:lnTo>
                  <a:pt x="79133" y="61476"/>
                </a:lnTo>
                <a:lnTo>
                  <a:pt x="69637" y="66196"/>
                </a:lnTo>
                <a:lnTo>
                  <a:pt x="61717" y="75662"/>
                </a:lnTo>
                <a:lnTo>
                  <a:pt x="60141" y="81968"/>
                </a:lnTo>
                <a:lnTo>
                  <a:pt x="56975" y="88262"/>
                </a:lnTo>
                <a:lnTo>
                  <a:pt x="55386" y="97727"/>
                </a:lnTo>
                <a:lnTo>
                  <a:pt x="55386" y="108754"/>
                </a:lnTo>
                <a:lnTo>
                  <a:pt x="55386" y="148164"/>
                </a:lnTo>
                <a:lnTo>
                  <a:pt x="55386" y="187575"/>
                </a:lnTo>
                <a:lnTo>
                  <a:pt x="28488" y="197028"/>
                </a:lnTo>
                <a:lnTo>
                  <a:pt x="0" y="206494"/>
                </a:lnTo>
                <a:lnTo>
                  <a:pt x="0" y="126099"/>
                </a:lnTo>
                <a:lnTo>
                  <a:pt x="0" y="4413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9" name="Freeform 3"/>
          <p:cNvSpPr/>
          <p:nvPr/>
        </p:nvSpPr>
        <p:spPr>
          <a:xfrm>
            <a:off x="6082214" y="2928685"/>
            <a:ext cx="166212" cy="219194"/>
          </a:xfrm>
          <a:custGeom>
            <a:avLst/>
            <a:gdLst>
              <a:gd name="connsiteX0" fmla="*/ 6350 w 166212"/>
              <a:gd name="connsiteY0" fmla="*/ 50481 h 219194"/>
              <a:gd name="connsiteX1" fmla="*/ 58571 w 166212"/>
              <a:gd name="connsiteY1" fmla="*/ 31562 h 219194"/>
              <a:gd name="connsiteX2" fmla="*/ 58571 w 166212"/>
              <a:gd name="connsiteY2" fmla="*/ 45748 h 219194"/>
              <a:gd name="connsiteX3" fmla="*/ 58571 w 166212"/>
              <a:gd name="connsiteY3" fmla="*/ 58360 h 219194"/>
              <a:gd name="connsiteX4" fmla="*/ 64902 w 166212"/>
              <a:gd name="connsiteY4" fmla="*/ 48907 h 219194"/>
              <a:gd name="connsiteX5" fmla="*/ 71232 w 166212"/>
              <a:gd name="connsiteY5" fmla="*/ 41028 h 219194"/>
              <a:gd name="connsiteX6" fmla="*/ 82317 w 166212"/>
              <a:gd name="connsiteY6" fmla="*/ 26842 h 219194"/>
              <a:gd name="connsiteX7" fmla="*/ 94979 w 166212"/>
              <a:gd name="connsiteY7" fmla="*/ 15803 h 219194"/>
              <a:gd name="connsiteX8" fmla="*/ 110806 w 166212"/>
              <a:gd name="connsiteY8" fmla="*/ 9496 h 219194"/>
              <a:gd name="connsiteX9" fmla="*/ 121878 w 166212"/>
              <a:gd name="connsiteY9" fmla="*/ 6350 h 219194"/>
              <a:gd name="connsiteX10" fmla="*/ 131374 w 166212"/>
              <a:gd name="connsiteY10" fmla="*/ 6350 h 219194"/>
              <a:gd name="connsiteX11" fmla="*/ 140870 w 166212"/>
              <a:gd name="connsiteY11" fmla="*/ 7923 h 219194"/>
              <a:gd name="connsiteX12" fmla="*/ 147201 w 166212"/>
              <a:gd name="connsiteY12" fmla="*/ 11070 h 219194"/>
              <a:gd name="connsiteX13" fmla="*/ 153531 w 166212"/>
              <a:gd name="connsiteY13" fmla="*/ 18949 h 219194"/>
              <a:gd name="connsiteX14" fmla="*/ 156697 w 166212"/>
              <a:gd name="connsiteY14" fmla="*/ 28415 h 219194"/>
              <a:gd name="connsiteX15" fmla="*/ 159862 w 166212"/>
              <a:gd name="connsiteY15" fmla="*/ 39441 h 219194"/>
              <a:gd name="connsiteX16" fmla="*/ 159862 w 166212"/>
              <a:gd name="connsiteY16" fmla="*/ 55213 h 219194"/>
              <a:gd name="connsiteX17" fmla="*/ 159862 w 166212"/>
              <a:gd name="connsiteY17" fmla="*/ 107224 h 219194"/>
              <a:gd name="connsiteX18" fmla="*/ 159862 w 166212"/>
              <a:gd name="connsiteY18" fmla="*/ 157674 h 219194"/>
              <a:gd name="connsiteX19" fmla="*/ 132963 w 166212"/>
              <a:gd name="connsiteY19" fmla="*/ 168700 h 219194"/>
              <a:gd name="connsiteX20" fmla="*/ 104475 w 166212"/>
              <a:gd name="connsiteY20" fmla="*/ 178166 h 219194"/>
              <a:gd name="connsiteX21" fmla="*/ 104475 w 166212"/>
              <a:gd name="connsiteY21" fmla="*/ 88318 h 219194"/>
              <a:gd name="connsiteX22" fmla="*/ 102886 w 166212"/>
              <a:gd name="connsiteY22" fmla="*/ 75706 h 219194"/>
              <a:gd name="connsiteX23" fmla="*/ 101310 w 166212"/>
              <a:gd name="connsiteY23" fmla="*/ 70973 h 219194"/>
              <a:gd name="connsiteX24" fmla="*/ 99721 w 166212"/>
              <a:gd name="connsiteY24" fmla="*/ 67826 h 219194"/>
              <a:gd name="connsiteX25" fmla="*/ 93390 w 166212"/>
              <a:gd name="connsiteY25" fmla="*/ 66240 h 219194"/>
              <a:gd name="connsiteX26" fmla="*/ 90225 w 166212"/>
              <a:gd name="connsiteY26" fmla="*/ 66240 h 219194"/>
              <a:gd name="connsiteX27" fmla="*/ 85483 w 166212"/>
              <a:gd name="connsiteY27" fmla="*/ 67826 h 219194"/>
              <a:gd name="connsiteX28" fmla="*/ 75987 w 166212"/>
              <a:gd name="connsiteY28" fmla="*/ 72546 h 219194"/>
              <a:gd name="connsiteX29" fmla="*/ 68067 w 166212"/>
              <a:gd name="connsiteY29" fmla="*/ 82012 h 219194"/>
              <a:gd name="connsiteX30" fmla="*/ 66491 w 166212"/>
              <a:gd name="connsiteY30" fmla="*/ 88318 h 219194"/>
              <a:gd name="connsiteX31" fmla="*/ 63325 w 166212"/>
              <a:gd name="connsiteY31" fmla="*/ 94612 h 219194"/>
              <a:gd name="connsiteX32" fmla="*/ 61736 w 166212"/>
              <a:gd name="connsiteY32" fmla="*/ 104077 h 219194"/>
              <a:gd name="connsiteX33" fmla="*/ 61736 w 166212"/>
              <a:gd name="connsiteY33" fmla="*/ 115104 h 219194"/>
              <a:gd name="connsiteX34" fmla="*/ 61736 w 166212"/>
              <a:gd name="connsiteY34" fmla="*/ 154514 h 219194"/>
              <a:gd name="connsiteX35" fmla="*/ 61736 w 166212"/>
              <a:gd name="connsiteY35" fmla="*/ 193925 h 219194"/>
              <a:gd name="connsiteX36" fmla="*/ 34838 w 166212"/>
              <a:gd name="connsiteY36" fmla="*/ 203378 h 219194"/>
              <a:gd name="connsiteX37" fmla="*/ 6350 w 166212"/>
              <a:gd name="connsiteY37" fmla="*/ 212844 h 219194"/>
              <a:gd name="connsiteX38" fmla="*/ 6350 w 166212"/>
              <a:gd name="connsiteY38" fmla="*/ 132449 h 219194"/>
              <a:gd name="connsiteX39" fmla="*/ 6350 w 166212"/>
              <a:gd name="connsiteY39" fmla="*/ 50481 h 219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66212" h="219194">
                <a:moveTo>
                  <a:pt x="6350" y="50481"/>
                </a:moveTo>
                <a:lnTo>
                  <a:pt x="58571" y="31562"/>
                </a:lnTo>
                <a:lnTo>
                  <a:pt x="58571" y="45748"/>
                </a:lnTo>
                <a:lnTo>
                  <a:pt x="58571" y="58360"/>
                </a:lnTo>
                <a:lnTo>
                  <a:pt x="64902" y="48907"/>
                </a:lnTo>
                <a:lnTo>
                  <a:pt x="71232" y="41028"/>
                </a:lnTo>
                <a:lnTo>
                  <a:pt x="82317" y="26842"/>
                </a:lnTo>
                <a:lnTo>
                  <a:pt x="94979" y="15803"/>
                </a:lnTo>
                <a:lnTo>
                  <a:pt x="110806" y="9496"/>
                </a:lnTo>
                <a:lnTo>
                  <a:pt x="121878" y="6350"/>
                </a:lnTo>
                <a:lnTo>
                  <a:pt x="131374" y="6350"/>
                </a:lnTo>
                <a:lnTo>
                  <a:pt x="140870" y="7923"/>
                </a:lnTo>
                <a:lnTo>
                  <a:pt x="147201" y="11070"/>
                </a:lnTo>
                <a:lnTo>
                  <a:pt x="153531" y="18949"/>
                </a:lnTo>
                <a:lnTo>
                  <a:pt x="156697" y="28415"/>
                </a:lnTo>
                <a:lnTo>
                  <a:pt x="159862" y="39441"/>
                </a:lnTo>
                <a:lnTo>
                  <a:pt x="159862" y="55213"/>
                </a:lnTo>
                <a:lnTo>
                  <a:pt x="159862" y="107224"/>
                </a:lnTo>
                <a:lnTo>
                  <a:pt x="159862" y="157674"/>
                </a:lnTo>
                <a:lnTo>
                  <a:pt x="132963" y="168700"/>
                </a:lnTo>
                <a:lnTo>
                  <a:pt x="104475" y="178166"/>
                </a:lnTo>
                <a:lnTo>
                  <a:pt x="104475" y="88318"/>
                </a:lnTo>
                <a:lnTo>
                  <a:pt x="102886" y="75706"/>
                </a:lnTo>
                <a:lnTo>
                  <a:pt x="101310" y="70973"/>
                </a:lnTo>
                <a:lnTo>
                  <a:pt x="99721" y="67826"/>
                </a:lnTo>
                <a:lnTo>
                  <a:pt x="93390" y="66240"/>
                </a:lnTo>
                <a:lnTo>
                  <a:pt x="90225" y="66240"/>
                </a:lnTo>
                <a:lnTo>
                  <a:pt x="85483" y="67826"/>
                </a:lnTo>
                <a:lnTo>
                  <a:pt x="75987" y="72546"/>
                </a:lnTo>
                <a:lnTo>
                  <a:pt x="68067" y="82012"/>
                </a:lnTo>
                <a:lnTo>
                  <a:pt x="66491" y="88318"/>
                </a:lnTo>
                <a:lnTo>
                  <a:pt x="63325" y="94612"/>
                </a:lnTo>
                <a:lnTo>
                  <a:pt x="61736" y="104077"/>
                </a:lnTo>
                <a:lnTo>
                  <a:pt x="61736" y="115104"/>
                </a:lnTo>
                <a:lnTo>
                  <a:pt x="61736" y="154514"/>
                </a:lnTo>
                <a:lnTo>
                  <a:pt x="61736" y="193925"/>
                </a:lnTo>
                <a:lnTo>
                  <a:pt x="34838" y="203378"/>
                </a:lnTo>
                <a:lnTo>
                  <a:pt x="6350" y="212844"/>
                </a:lnTo>
                <a:lnTo>
                  <a:pt x="6350" y="132449"/>
                </a:lnTo>
                <a:lnTo>
                  <a:pt x="6350" y="5048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0" name="Freeform 3"/>
          <p:cNvSpPr/>
          <p:nvPr/>
        </p:nvSpPr>
        <p:spPr>
          <a:xfrm>
            <a:off x="6267398" y="2826269"/>
            <a:ext cx="109223" cy="234866"/>
          </a:xfrm>
          <a:custGeom>
            <a:avLst/>
            <a:gdLst>
              <a:gd name="connsiteX0" fmla="*/ 75968 w 109223"/>
              <a:gd name="connsiteY0" fmla="*/ 0 h 234866"/>
              <a:gd name="connsiteX1" fmla="*/ 75968 w 109223"/>
              <a:gd name="connsiteY1" fmla="*/ 61476 h 234866"/>
              <a:gd name="connsiteX2" fmla="*/ 91794 w 109223"/>
              <a:gd name="connsiteY2" fmla="*/ 56743 h 234866"/>
              <a:gd name="connsiteX3" fmla="*/ 106045 w 109223"/>
              <a:gd name="connsiteY3" fmla="*/ 50437 h 234866"/>
              <a:gd name="connsiteX4" fmla="*/ 106045 w 109223"/>
              <a:gd name="connsiteY4" fmla="*/ 74088 h 234866"/>
              <a:gd name="connsiteX5" fmla="*/ 106045 w 109223"/>
              <a:gd name="connsiteY5" fmla="*/ 96154 h 234866"/>
              <a:gd name="connsiteX6" fmla="*/ 91794 w 109223"/>
              <a:gd name="connsiteY6" fmla="*/ 102460 h 234866"/>
              <a:gd name="connsiteX7" fmla="*/ 75968 w 109223"/>
              <a:gd name="connsiteY7" fmla="*/ 107180 h 234866"/>
              <a:gd name="connsiteX8" fmla="*/ 75968 w 109223"/>
              <a:gd name="connsiteY8" fmla="*/ 137138 h 234866"/>
              <a:gd name="connsiteX9" fmla="*/ 75968 w 109223"/>
              <a:gd name="connsiteY9" fmla="*/ 165510 h 234866"/>
              <a:gd name="connsiteX10" fmla="*/ 75968 w 109223"/>
              <a:gd name="connsiteY10" fmla="*/ 173389 h 234866"/>
              <a:gd name="connsiteX11" fmla="*/ 77557 w 109223"/>
              <a:gd name="connsiteY11" fmla="*/ 178122 h 234866"/>
              <a:gd name="connsiteX12" fmla="*/ 80722 w 109223"/>
              <a:gd name="connsiteY12" fmla="*/ 181269 h 234866"/>
              <a:gd name="connsiteX13" fmla="*/ 87053 w 109223"/>
              <a:gd name="connsiteY13" fmla="*/ 179696 h 234866"/>
              <a:gd name="connsiteX14" fmla="*/ 94960 w 109223"/>
              <a:gd name="connsiteY14" fmla="*/ 176536 h 234866"/>
              <a:gd name="connsiteX15" fmla="*/ 104519 w 109223"/>
              <a:gd name="connsiteY15" fmla="*/ 170243 h 234866"/>
              <a:gd name="connsiteX16" fmla="*/ 107570 w 109223"/>
              <a:gd name="connsiteY16" fmla="*/ 190735 h 234866"/>
              <a:gd name="connsiteX17" fmla="*/ 109223 w 109223"/>
              <a:gd name="connsiteY17" fmla="*/ 211227 h 234866"/>
              <a:gd name="connsiteX18" fmla="*/ 88629 w 109223"/>
              <a:gd name="connsiteY18" fmla="*/ 223827 h 234866"/>
              <a:gd name="connsiteX19" fmla="*/ 69637 w 109223"/>
              <a:gd name="connsiteY19" fmla="*/ 230133 h 234866"/>
              <a:gd name="connsiteX20" fmla="*/ 60141 w 109223"/>
              <a:gd name="connsiteY20" fmla="*/ 233292 h 234866"/>
              <a:gd name="connsiteX21" fmla="*/ 52234 w 109223"/>
              <a:gd name="connsiteY21" fmla="*/ 234866 h 234866"/>
              <a:gd name="connsiteX22" fmla="*/ 39573 w 109223"/>
              <a:gd name="connsiteY22" fmla="*/ 234866 h 234866"/>
              <a:gd name="connsiteX23" fmla="*/ 31653 w 109223"/>
              <a:gd name="connsiteY23" fmla="*/ 231719 h 234866"/>
              <a:gd name="connsiteX24" fmla="*/ 28488 w 109223"/>
              <a:gd name="connsiteY24" fmla="*/ 226986 h 234866"/>
              <a:gd name="connsiteX25" fmla="*/ 25322 w 109223"/>
              <a:gd name="connsiteY25" fmla="*/ 222253 h 234866"/>
              <a:gd name="connsiteX26" fmla="*/ 23746 w 109223"/>
              <a:gd name="connsiteY26" fmla="*/ 215947 h 234866"/>
              <a:gd name="connsiteX27" fmla="*/ 22157 w 109223"/>
              <a:gd name="connsiteY27" fmla="*/ 208067 h 234866"/>
              <a:gd name="connsiteX28" fmla="*/ 20581 w 109223"/>
              <a:gd name="connsiteY28" fmla="*/ 197028 h 234866"/>
              <a:gd name="connsiteX29" fmla="*/ 20581 w 109223"/>
              <a:gd name="connsiteY29" fmla="*/ 184429 h 234866"/>
              <a:gd name="connsiteX30" fmla="*/ 20581 w 109223"/>
              <a:gd name="connsiteY30" fmla="*/ 127673 h 234866"/>
              <a:gd name="connsiteX31" fmla="*/ 9495 w 109223"/>
              <a:gd name="connsiteY31" fmla="*/ 130832 h 234866"/>
              <a:gd name="connsiteX32" fmla="*/ 0 w 109223"/>
              <a:gd name="connsiteY32" fmla="*/ 133979 h 234866"/>
              <a:gd name="connsiteX33" fmla="*/ 0 w 109223"/>
              <a:gd name="connsiteY33" fmla="*/ 111913 h 234866"/>
              <a:gd name="connsiteX34" fmla="*/ 0 w 109223"/>
              <a:gd name="connsiteY34" fmla="*/ 88274 h 234866"/>
              <a:gd name="connsiteX35" fmla="*/ 9495 w 109223"/>
              <a:gd name="connsiteY35" fmla="*/ 85115 h 234866"/>
              <a:gd name="connsiteX36" fmla="*/ 20581 w 109223"/>
              <a:gd name="connsiteY36" fmla="*/ 81968 h 234866"/>
              <a:gd name="connsiteX37" fmla="*/ 20581 w 109223"/>
              <a:gd name="connsiteY37" fmla="*/ 66196 h 234866"/>
              <a:gd name="connsiteX38" fmla="*/ 20581 w 109223"/>
              <a:gd name="connsiteY38" fmla="*/ 52010 h 234866"/>
              <a:gd name="connsiteX39" fmla="*/ 47480 w 109223"/>
              <a:gd name="connsiteY39" fmla="*/ 26798 h 234866"/>
              <a:gd name="connsiteX40" fmla="*/ 75968 w 109223"/>
              <a:gd name="connsiteY40" fmla="*/ 0 h 2348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Lst>
            <a:rect l="l" t="t" r="r" b="b"/>
            <a:pathLst>
              <a:path w="109223" h="234866">
                <a:moveTo>
                  <a:pt x="75968" y="0"/>
                </a:moveTo>
                <a:lnTo>
                  <a:pt x="75968" y="61476"/>
                </a:lnTo>
                <a:lnTo>
                  <a:pt x="91794" y="56743"/>
                </a:lnTo>
                <a:lnTo>
                  <a:pt x="106045" y="50437"/>
                </a:lnTo>
                <a:lnTo>
                  <a:pt x="106045" y="74088"/>
                </a:lnTo>
                <a:lnTo>
                  <a:pt x="106045" y="96154"/>
                </a:lnTo>
                <a:lnTo>
                  <a:pt x="91794" y="102460"/>
                </a:lnTo>
                <a:lnTo>
                  <a:pt x="75968" y="107180"/>
                </a:lnTo>
                <a:lnTo>
                  <a:pt x="75968" y="137138"/>
                </a:lnTo>
                <a:lnTo>
                  <a:pt x="75968" y="165510"/>
                </a:lnTo>
                <a:lnTo>
                  <a:pt x="75968" y="173389"/>
                </a:lnTo>
                <a:lnTo>
                  <a:pt x="77557" y="178122"/>
                </a:lnTo>
                <a:lnTo>
                  <a:pt x="80722" y="181269"/>
                </a:lnTo>
                <a:lnTo>
                  <a:pt x="87053" y="179696"/>
                </a:lnTo>
                <a:lnTo>
                  <a:pt x="94960" y="176536"/>
                </a:lnTo>
                <a:lnTo>
                  <a:pt x="104519" y="170243"/>
                </a:lnTo>
                <a:lnTo>
                  <a:pt x="107570" y="190735"/>
                </a:lnTo>
                <a:lnTo>
                  <a:pt x="109223" y="211227"/>
                </a:lnTo>
                <a:lnTo>
                  <a:pt x="88629" y="223827"/>
                </a:lnTo>
                <a:lnTo>
                  <a:pt x="69637" y="230133"/>
                </a:lnTo>
                <a:lnTo>
                  <a:pt x="60141" y="233292"/>
                </a:lnTo>
                <a:lnTo>
                  <a:pt x="52234" y="234866"/>
                </a:lnTo>
                <a:lnTo>
                  <a:pt x="39573" y="234866"/>
                </a:lnTo>
                <a:lnTo>
                  <a:pt x="31653" y="231719"/>
                </a:lnTo>
                <a:lnTo>
                  <a:pt x="28488" y="226986"/>
                </a:lnTo>
                <a:lnTo>
                  <a:pt x="25322" y="222253"/>
                </a:lnTo>
                <a:lnTo>
                  <a:pt x="23746" y="215947"/>
                </a:lnTo>
                <a:lnTo>
                  <a:pt x="22157" y="208067"/>
                </a:lnTo>
                <a:lnTo>
                  <a:pt x="20581" y="197028"/>
                </a:lnTo>
                <a:lnTo>
                  <a:pt x="20581" y="184429"/>
                </a:lnTo>
                <a:lnTo>
                  <a:pt x="20581" y="127673"/>
                </a:lnTo>
                <a:lnTo>
                  <a:pt x="9495" y="130832"/>
                </a:lnTo>
                <a:lnTo>
                  <a:pt x="0" y="133979"/>
                </a:lnTo>
                <a:lnTo>
                  <a:pt x="0" y="111913"/>
                </a:lnTo>
                <a:lnTo>
                  <a:pt x="0" y="88274"/>
                </a:lnTo>
                <a:lnTo>
                  <a:pt x="9495" y="85115"/>
                </a:lnTo>
                <a:lnTo>
                  <a:pt x="20581" y="81968"/>
                </a:lnTo>
                <a:lnTo>
                  <a:pt x="20581" y="66196"/>
                </a:lnTo>
                <a:lnTo>
                  <a:pt x="20581" y="52010"/>
                </a:lnTo>
                <a:lnTo>
                  <a:pt x="47480" y="26798"/>
                </a:lnTo>
                <a:lnTo>
                  <a:pt x="75968"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Freeform 3"/>
          <p:cNvSpPr/>
          <p:nvPr/>
        </p:nvSpPr>
        <p:spPr>
          <a:xfrm>
            <a:off x="6261048" y="2819919"/>
            <a:ext cx="121923" cy="247566"/>
          </a:xfrm>
          <a:custGeom>
            <a:avLst/>
            <a:gdLst>
              <a:gd name="connsiteX0" fmla="*/ 82318 w 121923"/>
              <a:gd name="connsiteY0" fmla="*/ 6350 h 247566"/>
              <a:gd name="connsiteX1" fmla="*/ 82318 w 121923"/>
              <a:gd name="connsiteY1" fmla="*/ 67826 h 247566"/>
              <a:gd name="connsiteX2" fmla="*/ 98144 w 121923"/>
              <a:gd name="connsiteY2" fmla="*/ 63093 h 247566"/>
              <a:gd name="connsiteX3" fmla="*/ 112395 w 121923"/>
              <a:gd name="connsiteY3" fmla="*/ 56787 h 247566"/>
              <a:gd name="connsiteX4" fmla="*/ 112395 w 121923"/>
              <a:gd name="connsiteY4" fmla="*/ 80438 h 247566"/>
              <a:gd name="connsiteX5" fmla="*/ 112395 w 121923"/>
              <a:gd name="connsiteY5" fmla="*/ 102504 h 247566"/>
              <a:gd name="connsiteX6" fmla="*/ 98144 w 121923"/>
              <a:gd name="connsiteY6" fmla="*/ 108810 h 247566"/>
              <a:gd name="connsiteX7" fmla="*/ 82318 w 121923"/>
              <a:gd name="connsiteY7" fmla="*/ 113530 h 247566"/>
              <a:gd name="connsiteX8" fmla="*/ 82318 w 121923"/>
              <a:gd name="connsiteY8" fmla="*/ 143488 h 247566"/>
              <a:gd name="connsiteX9" fmla="*/ 82318 w 121923"/>
              <a:gd name="connsiteY9" fmla="*/ 171860 h 247566"/>
              <a:gd name="connsiteX10" fmla="*/ 82318 w 121923"/>
              <a:gd name="connsiteY10" fmla="*/ 179739 h 247566"/>
              <a:gd name="connsiteX11" fmla="*/ 83907 w 121923"/>
              <a:gd name="connsiteY11" fmla="*/ 184472 h 247566"/>
              <a:gd name="connsiteX12" fmla="*/ 87072 w 121923"/>
              <a:gd name="connsiteY12" fmla="*/ 187619 h 247566"/>
              <a:gd name="connsiteX13" fmla="*/ 93403 w 121923"/>
              <a:gd name="connsiteY13" fmla="*/ 186046 h 247566"/>
              <a:gd name="connsiteX14" fmla="*/ 101310 w 121923"/>
              <a:gd name="connsiteY14" fmla="*/ 182886 h 247566"/>
              <a:gd name="connsiteX15" fmla="*/ 110869 w 121923"/>
              <a:gd name="connsiteY15" fmla="*/ 176593 h 247566"/>
              <a:gd name="connsiteX16" fmla="*/ 113920 w 121923"/>
              <a:gd name="connsiteY16" fmla="*/ 197085 h 247566"/>
              <a:gd name="connsiteX17" fmla="*/ 115573 w 121923"/>
              <a:gd name="connsiteY17" fmla="*/ 217577 h 247566"/>
              <a:gd name="connsiteX18" fmla="*/ 94979 w 121923"/>
              <a:gd name="connsiteY18" fmla="*/ 230177 h 247566"/>
              <a:gd name="connsiteX19" fmla="*/ 75987 w 121923"/>
              <a:gd name="connsiteY19" fmla="*/ 236483 h 247566"/>
              <a:gd name="connsiteX20" fmla="*/ 66491 w 121923"/>
              <a:gd name="connsiteY20" fmla="*/ 239642 h 247566"/>
              <a:gd name="connsiteX21" fmla="*/ 58584 w 121923"/>
              <a:gd name="connsiteY21" fmla="*/ 241216 h 247566"/>
              <a:gd name="connsiteX22" fmla="*/ 45923 w 121923"/>
              <a:gd name="connsiteY22" fmla="*/ 241216 h 247566"/>
              <a:gd name="connsiteX23" fmla="*/ 38003 w 121923"/>
              <a:gd name="connsiteY23" fmla="*/ 238069 h 247566"/>
              <a:gd name="connsiteX24" fmla="*/ 34838 w 121923"/>
              <a:gd name="connsiteY24" fmla="*/ 233336 h 247566"/>
              <a:gd name="connsiteX25" fmla="*/ 31672 w 121923"/>
              <a:gd name="connsiteY25" fmla="*/ 228603 h 247566"/>
              <a:gd name="connsiteX26" fmla="*/ 30096 w 121923"/>
              <a:gd name="connsiteY26" fmla="*/ 222297 h 247566"/>
              <a:gd name="connsiteX27" fmla="*/ 28507 w 121923"/>
              <a:gd name="connsiteY27" fmla="*/ 214417 h 247566"/>
              <a:gd name="connsiteX28" fmla="*/ 26931 w 121923"/>
              <a:gd name="connsiteY28" fmla="*/ 203378 h 247566"/>
              <a:gd name="connsiteX29" fmla="*/ 26931 w 121923"/>
              <a:gd name="connsiteY29" fmla="*/ 190779 h 247566"/>
              <a:gd name="connsiteX30" fmla="*/ 26931 w 121923"/>
              <a:gd name="connsiteY30" fmla="*/ 134023 h 247566"/>
              <a:gd name="connsiteX31" fmla="*/ 15845 w 121923"/>
              <a:gd name="connsiteY31" fmla="*/ 137182 h 247566"/>
              <a:gd name="connsiteX32" fmla="*/ 6350 w 121923"/>
              <a:gd name="connsiteY32" fmla="*/ 140329 h 247566"/>
              <a:gd name="connsiteX33" fmla="*/ 6350 w 121923"/>
              <a:gd name="connsiteY33" fmla="*/ 118263 h 247566"/>
              <a:gd name="connsiteX34" fmla="*/ 6350 w 121923"/>
              <a:gd name="connsiteY34" fmla="*/ 94624 h 247566"/>
              <a:gd name="connsiteX35" fmla="*/ 15845 w 121923"/>
              <a:gd name="connsiteY35" fmla="*/ 91465 h 247566"/>
              <a:gd name="connsiteX36" fmla="*/ 26931 w 121923"/>
              <a:gd name="connsiteY36" fmla="*/ 88318 h 247566"/>
              <a:gd name="connsiteX37" fmla="*/ 26931 w 121923"/>
              <a:gd name="connsiteY37" fmla="*/ 72546 h 247566"/>
              <a:gd name="connsiteX38" fmla="*/ 26931 w 121923"/>
              <a:gd name="connsiteY38" fmla="*/ 58360 h 247566"/>
              <a:gd name="connsiteX39" fmla="*/ 53830 w 121923"/>
              <a:gd name="connsiteY39" fmla="*/ 33148 h 247566"/>
              <a:gd name="connsiteX40" fmla="*/ 82318 w 121923"/>
              <a:gd name="connsiteY40" fmla="*/ 6350 h 2475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Lst>
            <a:rect l="l" t="t" r="r" b="b"/>
            <a:pathLst>
              <a:path w="121923" h="247566">
                <a:moveTo>
                  <a:pt x="82318" y="6350"/>
                </a:moveTo>
                <a:lnTo>
                  <a:pt x="82318" y="67826"/>
                </a:lnTo>
                <a:lnTo>
                  <a:pt x="98144" y="63093"/>
                </a:lnTo>
                <a:lnTo>
                  <a:pt x="112395" y="56787"/>
                </a:lnTo>
                <a:lnTo>
                  <a:pt x="112395" y="80438"/>
                </a:lnTo>
                <a:lnTo>
                  <a:pt x="112395" y="102504"/>
                </a:lnTo>
                <a:lnTo>
                  <a:pt x="98144" y="108810"/>
                </a:lnTo>
                <a:lnTo>
                  <a:pt x="82318" y="113530"/>
                </a:lnTo>
                <a:lnTo>
                  <a:pt x="82318" y="143488"/>
                </a:lnTo>
                <a:lnTo>
                  <a:pt x="82318" y="171860"/>
                </a:lnTo>
                <a:lnTo>
                  <a:pt x="82318" y="179739"/>
                </a:lnTo>
                <a:lnTo>
                  <a:pt x="83907" y="184472"/>
                </a:lnTo>
                <a:lnTo>
                  <a:pt x="87072" y="187619"/>
                </a:lnTo>
                <a:lnTo>
                  <a:pt x="93403" y="186046"/>
                </a:lnTo>
                <a:lnTo>
                  <a:pt x="101310" y="182886"/>
                </a:lnTo>
                <a:lnTo>
                  <a:pt x="110869" y="176593"/>
                </a:lnTo>
                <a:lnTo>
                  <a:pt x="113920" y="197085"/>
                </a:lnTo>
                <a:lnTo>
                  <a:pt x="115573" y="217577"/>
                </a:lnTo>
                <a:lnTo>
                  <a:pt x="94979" y="230177"/>
                </a:lnTo>
                <a:lnTo>
                  <a:pt x="75987" y="236483"/>
                </a:lnTo>
                <a:lnTo>
                  <a:pt x="66491" y="239642"/>
                </a:lnTo>
                <a:lnTo>
                  <a:pt x="58584" y="241216"/>
                </a:lnTo>
                <a:lnTo>
                  <a:pt x="45923" y="241216"/>
                </a:lnTo>
                <a:lnTo>
                  <a:pt x="38003" y="238069"/>
                </a:lnTo>
                <a:lnTo>
                  <a:pt x="34838" y="233336"/>
                </a:lnTo>
                <a:lnTo>
                  <a:pt x="31672" y="228603"/>
                </a:lnTo>
                <a:lnTo>
                  <a:pt x="30096" y="222297"/>
                </a:lnTo>
                <a:lnTo>
                  <a:pt x="28507" y="214417"/>
                </a:lnTo>
                <a:lnTo>
                  <a:pt x="26931" y="203378"/>
                </a:lnTo>
                <a:lnTo>
                  <a:pt x="26931" y="190779"/>
                </a:lnTo>
                <a:lnTo>
                  <a:pt x="26931" y="134023"/>
                </a:lnTo>
                <a:lnTo>
                  <a:pt x="15845" y="137182"/>
                </a:lnTo>
                <a:lnTo>
                  <a:pt x="6350" y="140329"/>
                </a:lnTo>
                <a:lnTo>
                  <a:pt x="6350" y="118263"/>
                </a:lnTo>
                <a:lnTo>
                  <a:pt x="6350" y="94624"/>
                </a:lnTo>
                <a:lnTo>
                  <a:pt x="15845" y="91465"/>
                </a:lnTo>
                <a:lnTo>
                  <a:pt x="26931" y="88318"/>
                </a:lnTo>
                <a:lnTo>
                  <a:pt x="26931" y="72546"/>
                </a:lnTo>
                <a:lnTo>
                  <a:pt x="26931" y="58360"/>
                </a:lnTo>
                <a:lnTo>
                  <a:pt x="53830" y="33148"/>
                </a:lnTo>
                <a:lnTo>
                  <a:pt x="82318"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2" name="Freeform 3"/>
          <p:cNvSpPr/>
          <p:nvPr/>
        </p:nvSpPr>
        <p:spPr>
          <a:xfrm>
            <a:off x="6400393" y="2812083"/>
            <a:ext cx="153435" cy="208067"/>
          </a:xfrm>
          <a:custGeom>
            <a:avLst/>
            <a:gdLst>
              <a:gd name="connsiteX0" fmla="*/ 153435 w 153435"/>
              <a:gd name="connsiteY0" fmla="*/ 163936 h 208067"/>
              <a:gd name="connsiteX1" fmla="*/ 101188 w 153435"/>
              <a:gd name="connsiteY1" fmla="*/ 182842 h 208067"/>
              <a:gd name="connsiteX2" fmla="*/ 101188 w 153435"/>
              <a:gd name="connsiteY2" fmla="*/ 170230 h 208067"/>
              <a:gd name="connsiteX3" fmla="*/ 101188 w 153435"/>
              <a:gd name="connsiteY3" fmla="*/ 156044 h 208067"/>
              <a:gd name="connsiteX4" fmla="*/ 94959 w 153435"/>
              <a:gd name="connsiteY4" fmla="*/ 165510 h 208067"/>
              <a:gd name="connsiteX5" fmla="*/ 90129 w 153435"/>
              <a:gd name="connsiteY5" fmla="*/ 174963 h 208067"/>
              <a:gd name="connsiteX6" fmla="*/ 77544 w 153435"/>
              <a:gd name="connsiteY6" fmla="*/ 187575 h 208067"/>
              <a:gd name="connsiteX7" fmla="*/ 64832 w 153435"/>
              <a:gd name="connsiteY7" fmla="*/ 197028 h 208067"/>
              <a:gd name="connsiteX8" fmla="*/ 49068 w 153435"/>
              <a:gd name="connsiteY8" fmla="*/ 204921 h 208067"/>
              <a:gd name="connsiteX9" fmla="*/ 37882 w 153435"/>
              <a:gd name="connsiteY9" fmla="*/ 208067 h 208067"/>
              <a:gd name="connsiteX10" fmla="*/ 28475 w 153435"/>
              <a:gd name="connsiteY10" fmla="*/ 208067 h 208067"/>
              <a:gd name="connsiteX11" fmla="*/ 18941 w 153435"/>
              <a:gd name="connsiteY11" fmla="*/ 206494 h 208067"/>
              <a:gd name="connsiteX12" fmla="*/ 12584 w 153435"/>
              <a:gd name="connsiteY12" fmla="*/ 201761 h 208067"/>
              <a:gd name="connsiteX13" fmla="*/ 7881 w 153435"/>
              <a:gd name="connsiteY13" fmla="*/ 195455 h 208067"/>
              <a:gd name="connsiteX14" fmla="*/ 3178 w 153435"/>
              <a:gd name="connsiteY14" fmla="*/ 186002 h 208067"/>
              <a:gd name="connsiteX15" fmla="*/ 1525 w 153435"/>
              <a:gd name="connsiteY15" fmla="*/ 174963 h 208067"/>
              <a:gd name="connsiteX16" fmla="*/ 0 w 153435"/>
              <a:gd name="connsiteY16" fmla="*/ 159204 h 208067"/>
              <a:gd name="connsiteX17" fmla="*/ 0 w 153435"/>
              <a:gd name="connsiteY17" fmla="*/ 55170 h 208067"/>
              <a:gd name="connsiteX18" fmla="*/ 28475 w 153435"/>
              <a:gd name="connsiteY18" fmla="*/ 45704 h 208067"/>
              <a:gd name="connsiteX19" fmla="*/ 55297 w 153435"/>
              <a:gd name="connsiteY19" fmla="*/ 36251 h 208067"/>
              <a:gd name="connsiteX20" fmla="*/ 55297 w 153435"/>
              <a:gd name="connsiteY20" fmla="*/ 80382 h 208067"/>
              <a:gd name="connsiteX21" fmla="*/ 55297 w 153435"/>
              <a:gd name="connsiteY21" fmla="*/ 124526 h 208067"/>
              <a:gd name="connsiteX22" fmla="*/ 55297 w 153435"/>
              <a:gd name="connsiteY22" fmla="*/ 132405 h 208067"/>
              <a:gd name="connsiteX23" fmla="*/ 56950 w 153435"/>
              <a:gd name="connsiteY23" fmla="*/ 137138 h 208067"/>
              <a:gd name="connsiteX24" fmla="*/ 60128 w 153435"/>
              <a:gd name="connsiteY24" fmla="*/ 145018 h 208067"/>
              <a:gd name="connsiteX25" fmla="*/ 66484 w 153435"/>
              <a:gd name="connsiteY25" fmla="*/ 148164 h 208067"/>
              <a:gd name="connsiteX26" fmla="*/ 74366 w 153435"/>
              <a:gd name="connsiteY26" fmla="*/ 146591 h 208067"/>
              <a:gd name="connsiteX27" fmla="*/ 83773 w 153435"/>
              <a:gd name="connsiteY27" fmla="*/ 140285 h 208067"/>
              <a:gd name="connsiteX28" fmla="*/ 91781 w 153435"/>
              <a:gd name="connsiteY28" fmla="*/ 132405 h 208067"/>
              <a:gd name="connsiteX29" fmla="*/ 96485 w 153435"/>
              <a:gd name="connsiteY29" fmla="*/ 118219 h 208067"/>
              <a:gd name="connsiteX30" fmla="*/ 98137 w 153435"/>
              <a:gd name="connsiteY30" fmla="*/ 99301 h 208067"/>
              <a:gd name="connsiteX31" fmla="*/ 98137 w 153435"/>
              <a:gd name="connsiteY31" fmla="*/ 59890 h 208067"/>
              <a:gd name="connsiteX32" fmla="*/ 98137 w 153435"/>
              <a:gd name="connsiteY32" fmla="*/ 20491 h 208067"/>
              <a:gd name="connsiteX33" fmla="*/ 126613 w 153435"/>
              <a:gd name="connsiteY33" fmla="*/ 11026 h 208067"/>
              <a:gd name="connsiteX34" fmla="*/ 153435 w 153435"/>
              <a:gd name="connsiteY34" fmla="*/ 0 h 208067"/>
              <a:gd name="connsiteX35" fmla="*/ 153435 w 153435"/>
              <a:gd name="connsiteY35" fmla="*/ 81968 h 208067"/>
              <a:gd name="connsiteX36" fmla="*/ 153435 w 153435"/>
              <a:gd name="connsiteY36" fmla="*/ 163936 h 2080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Lst>
            <a:rect l="l" t="t" r="r" b="b"/>
            <a:pathLst>
              <a:path w="153435" h="208067">
                <a:moveTo>
                  <a:pt x="153435" y="163936"/>
                </a:moveTo>
                <a:lnTo>
                  <a:pt x="101188" y="182842"/>
                </a:lnTo>
                <a:lnTo>
                  <a:pt x="101188" y="170230"/>
                </a:lnTo>
                <a:lnTo>
                  <a:pt x="101188" y="156044"/>
                </a:lnTo>
                <a:lnTo>
                  <a:pt x="94959" y="165510"/>
                </a:lnTo>
                <a:lnTo>
                  <a:pt x="90129" y="174963"/>
                </a:lnTo>
                <a:lnTo>
                  <a:pt x="77544" y="187575"/>
                </a:lnTo>
                <a:lnTo>
                  <a:pt x="64832" y="197028"/>
                </a:lnTo>
                <a:lnTo>
                  <a:pt x="49068" y="204921"/>
                </a:lnTo>
                <a:lnTo>
                  <a:pt x="37882" y="208067"/>
                </a:lnTo>
                <a:lnTo>
                  <a:pt x="28475" y="208067"/>
                </a:lnTo>
                <a:lnTo>
                  <a:pt x="18941" y="206494"/>
                </a:lnTo>
                <a:lnTo>
                  <a:pt x="12584" y="201761"/>
                </a:lnTo>
                <a:lnTo>
                  <a:pt x="7881" y="195455"/>
                </a:lnTo>
                <a:lnTo>
                  <a:pt x="3178" y="186002"/>
                </a:lnTo>
                <a:lnTo>
                  <a:pt x="1525" y="174963"/>
                </a:lnTo>
                <a:lnTo>
                  <a:pt x="0" y="159204"/>
                </a:lnTo>
                <a:lnTo>
                  <a:pt x="0" y="55170"/>
                </a:lnTo>
                <a:lnTo>
                  <a:pt x="28475" y="45704"/>
                </a:lnTo>
                <a:lnTo>
                  <a:pt x="55297" y="36251"/>
                </a:lnTo>
                <a:lnTo>
                  <a:pt x="55297" y="80382"/>
                </a:lnTo>
                <a:lnTo>
                  <a:pt x="55297" y="124526"/>
                </a:lnTo>
                <a:lnTo>
                  <a:pt x="55297" y="132405"/>
                </a:lnTo>
                <a:lnTo>
                  <a:pt x="56950" y="137138"/>
                </a:lnTo>
                <a:lnTo>
                  <a:pt x="60128" y="145018"/>
                </a:lnTo>
                <a:lnTo>
                  <a:pt x="66484" y="148164"/>
                </a:lnTo>
                <a:lnTo>
                  <a:pt x="74366" y="146591"/>
                </a:lnTo>
                <a:lnTo>
                  <a:pt x="83773" y="140285"/>
                </a:lnTo>
                <a:lnTo>
                  <a:pt x="91781" y="132405"/>
                </a:lnTo>
                <a:lnTo>
                  <a:pt x="96485" y="118219"/>
                </a:lnTo>
                <a:lnTo>
                  <a:pt x="98137" y="99301"/>
                </a:lnTo>
                <a:lnTo>
                  <a:pt x="98137" y="59890"/>
                </a:lnTo>
                <a:lnTo>
                  <a:pt x="98137" y="20491"/>
                </a:lnTo>
                <a:lnTo>
                  <a:pt x="126613" y="11026"/>
                </a:lnTo>
                <a:lnTo>
                  <a:pt x="153435" y="0"/>
                </a:lnTo>
                <a:lnTo>
                  <a:pt x="153435" y="81968"/>
                </a:lnTo>
                <a:lnTo>
                  <a:pt x="153435" y="16393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3" name="Freeform 3"/>
          <p:cNvSpPr/>
          <p:nvPr/>
        </p:nvSpPr>
        <p:spPr>
          <a:xfrm>
            <a:off x="6394043" y="2805733"/>
            <a:ext cx="166135" cy="220767"/>
          </a:xfrm>
          <a:custGeom>
            <a:avLst/>
            <a:gdLst>
              <a:gd name="connsiteX0" fmla="*/ 159785 w 166135"/>
              <a:gd name="connsiteY0" fmla="*/ 170286 h 220767"/>
              <a:gd name="connsiteX1" fmla="*/ 107538 w 166135"/>
              <a:gd name="connsiteY1" fmla="*/ 189192 h 220767"/>
              <a:gd name="connsiteX2" fmla="*/ 107538 w 166135"/>
              <a:gd name="connsiteY2" fmla="*/ 176580 h 220767"/>
              <a:gd name="connsiteX3" fmla="*/ 107538 w 166135"/>
              <a:gd name="connsiteY3" fmla="*/ 162394 h 220767"/>
              <a:gd name="connsiteX4" fmla="*/ 101309 w 166135"/>
              <a:gd name="connsiteY4" fmla="*/ 171860 h 220767"/>
              <a:gd name="connsiteX5" fmla="*/ 96479 w 166135"/>
              <a:gd name="connsiteY5" fmla="*/ 181313 h 220767"/>
              <a:gd name="connsiteX6" fmla="*/ 83894 w 166135"/>
              <a:gd name="connsiteY6" fmla="*/ 193925 h 220767"/>
              <a:gd name="connsiteX7" fmla="*/ 71182 w 166135"/>
              <a:gd name="connsiteY7" fmla="*/ 203378 h 220767"/>
              <a:gd name="connsiteX8" fmla="*/ 55418 w 166135"/>
              <a:gd name="connsiteY8" fmla="*/ 211271 h 220767"/>
              <a:gd name="connsiteX9" fmla="*/ 44232 w 166135"/>
              <a:gd name="connsiteY9" fmla="*/ 214417 h 220767"/>
              <a:gd name="connsiteX10" fmla="*/ 34825 w 166135"/>
              <a:gd name="connsiteY10" fmla="*/ 214417 h 220767"/>
              <a:gd name="connsiteX11" fmla="*/ 25291 w 166135"/>
              <a:gd name="connsiteY11" fmla="*/ 212844 h 220767"/>
              <a:gd name="connsiteX12" fmla="*/ 18934 w 166135"/>
              <a:gd name="connsiteY12" fmla="*/ 208111 h 220767"/>
              <a:gd name="connsiteX13" fmla="*/ 14231 w 166135"/>
              <a:gd name="connsiteY13" fmla="*/ 201805 h 220767"/>
              <a:gd name="connsiteX14" fmla="*/ 9528 w 166135"/>
              <a:gd name="connsiteY14" fmla="*/ 192352 h 220767"/>
              <a:gd name="connsiteX15" fmla="*/ 7875 w 166135"/>
              <a:gd name="connsiteY15" fmla="*/ 181313 h 220767"/>
              <a:gd name="connsiteX16" fmla="*/ 6350 w 166135"/>
              <a:gd name="connsiteY16" fmla="*/ 165554 h 220767"/>
              <a:gd name="connsiteX17" fmla="*/ 6350 w 166135"/>
              <a:gd name="connsiteY17" fmla="*/ 61520 h 220767"/>
              <a:gd name="connsiteX18" fmla="*/ 34825 w 166135"/>
              <a:gd name="connsiteY18" fmla="*/ 52054 h 220767"/>
              <a:gd name="connsiteX19" fmla="*/ 61647 w 166135"/>
              <a:gd name="connsiteY19" fmla="*/ 42601 h 220767"/>
              <a:gd name="connsiteX20" fmla="*/ 61647 w 166135"/>
              <a:gd name="connsiteY20" fmla="*/ 86732 h 220767"/>
              <a:gd name="connsiteX21" fmla="*/ 61647 w 166135"/>
              <a:gd name="connsiteY21" fmla="*/ 130876 h 220767"/>
              <a:gd name="connsiteX22" fmla="*/ 61647 w 166135"/>
              <a:gd name="connsiteY22" fmla="*/ 138755 h 220767"/>
              <a:gd name="connsiteX23" fmla="*/ 63300 w 166135"/>
              <a:gd name="connsiteY23" fmla="*/ 143488 h 220767"/>
              <a:gd name="connsiteX24" fmla="*/ 66478 w 166135"/>
              <a:gd name="connsiteY24" fmla="*/ 151368 h 220767"/>
              <a:gd name="connsiteX25" fmla="*/ 72834 w 166135"/>
              <a:gd name="connsiteY25" fmla="*/ 154514 h 220767"/>
              <a:gd name="connsiteX26" fmla="*/ 80716 w 166135"/>
              <a:gd name="connsiteY26" fmla="*/ 152941 h 220767"/>
              <a:gd name="connsiteX27" fmla="*/ 90123 w 166135"/>
              <a:gd name="connsiteY27" fmla="*/ 146635 h 220767"/>
              <a:gd name="connsiteX28" fmla="*/ 98131 w 166135"/>
              <a:gd name="connsiteY28" fmla="*/ 138755 h 220767"/>
              <a:gd name="connsiteX29" fmla="*/ 102835 w 166135"/>
              <a:gd name="connsiteY29" fmla="*/ 124569 h 220767"/>
              <a:gd name="connsiteX30" fmla="*/ 104487 w 166135"/>
              <a:gd name="connsiteY30" fmla="*/ 105651 h 220767"/>
              <a:gd name="connsiteX31" fmla="*/ 104487 w 166135"/>
              <a:gd name="connsiteY31" fmla="*/ 66240 h 220767"/>
              <a:gd name="connsiteX32" fmla="*/ 104487 w 166135"/>
              <a:gd name="connsiteY32" fmla="*/ 26841 h 220767"/>
              <a:gd name="connsiteX33" fmla="*/ 132963 w 166135"/>
              <a:gd name="connsiteY33" fmla="*/ 17376 h 220767"/>
              <a:gd name="connsiteX34" fmla="*/ 159785 w 166135"/>
              <a:gd name="connsiteY34" fmla="*/ 6350 h 220767"/>
              <a:gd name="connsiteX35" fmla="*/ 159785 w 166135"/>
              <a:gd name="connsiteY35" fmla="*/ 88318 h 220767"/>
              <a:gd name="connsiteX36" fmla="*/ 159785 w 166135"/>
              <a:gd name="connsiteY36" fmla="*/ 170286 h 2207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Lst>
            <a:rect l="l" t="t" r="r" b="b"/>
            <a:pathLst>
              <a:path w="166135" h="220767">
                <a:moveTo>
                  <a:pt x="159785" y="170286"/>
                </a:moveTo>
                <a:lnTo>
                  <a:pt x="107538" y="189192"/>
                </a:lnTo>
                <a:lnTo>
                  <a:pt x="107538" y="176580"/>
                </a:lnTo>
                <a:lnTo>
                  <a:pt x="107538" y="162394"/>
                </a:lnTo>
                <a:lnTo>
                  <a:pt x="101309" y="171860"/>
                </a:lnTo>
                <a:lnTo>
                  <a:pt x="96479" y="181313"/>
                </a:lnTo>
                <a:lnTo>
                  <a:pt x="83894" y="193925"/>
                </a:lnTo>
                <a:lnTo>
                  <a:pt x="71182" y="203378"/>
                </a:lnTo>
                <a:lnTo>
                  <a:pt x="55418" y="211271"/>
                </a:lnTo>
                <a:lnTo>
                  <a:pt x="44232" y="214417"/>
                </a:lnTo>
                <a:lnTo>
                  <a:pt x="34825" y="214417"/>
                </a:lnTo>
                <a:lnTo>
                  <a:pt x="25291" y="212844"/>
                </a:lnTo>
                <a:lnTo>
                  <a:pt x="18934" y="208111"/>
                </a:lnTo>
                <a:lnTo>
                  <a:pt x="14231" y="201805"/>
                </a:lnTo>
                <a:lnTo>
                  <a:pt x="9528" y="192352"/>
                </a:lnTo>
                <a:lnTo>
                  <a:pt x="7875" y="181313"/>
                </a:lnTo>
                <a:lnTo>
                  <a:pt x="6350" y="165554"/>
                </a:lnTo>
                <a:lnTo>
                  <a:pt x="6350" y="61520"/>
                </a:lnTo>
                <a:lnTo>
                  <a:pt x="34825" y="52054"/>
                </a:lnTo>
                <a:lnTo>
                  <a:pt x="61647" y="42601"/>
                </a:lnTo>
                <a:lnTo>
                  <a:pt x="61647" y="86732"/>
                </a:lnTo>
                <a:lnTo>
                  <a:pt x="61647" y="130876"/>
                </a:lnTo>
                <a:lnTo>
                  <a:pt x="61647" y="138755"/>
                </a:lnTo>
                <a:lnTo>
                  <a:pt x="63300" y="143488"/>
                </a:lnTo>
                <a:lnTo>
                  <a:pt x="66478" y="151368"/>
                </a:lnTo>
                <a:lnTo>
                  <a:pt x="72834" y="154514"/>
                </a:lnTo>
                <a:lnTo>
                  <a:pt x="80716" y="152941"/>
                </a:lnTo>
                <a:lnTo>
                  <a:pt x="90123" y="146635"/>
                </a:lnTo>
                <a:lnTo>
                  <a:pt x="98131" y="138755"/>
                </a:lnTo>
                <a:lnTo>
                  <a:pt x="102835" y="124569"/>
                </a:lnTo>
                <a:lnTo>
                  <a:pt x="104487" y="105651"/>
                </a:lnTo>
                <a:lnTo>
                  <a:pt x="104487" y="66240"/>
                </a:lnTo>
                <a:lnTo>
                  <a:pt x="104487" y="26841"/>
                </a:lnTo>
                <a:lnTo>
                  <a:pt x="132963" y="17376"/>
                </a:lnTo>
                <a:lnTo>
                  <a:pt x="159785" y="6350"/>
                </a:lnTo>
                <a:lnTo>
                  <a:pt x="159785" y="88318"/>
                </a:lnTo>
                <a:lnTo>
                  <a:pt x="159785" y="17028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4" name="Freeform 3"/>
          <p:cNvSpPr/>
          <p:nvPr/>
        </p:nvSpPr>
        <p:spPr>
          <a:xfrm>
            <a:off x="6588660" y="2763219"/>
            <a:ext cx="114028" cy="200188"/>
          </a:xfrm>
          <a:custGeom>
            <a:avLst/>
            <a:gdLst>
              <a:gd name="connsiteX0" fmla="*/ 0 w 114028"/>
              <a:gd name="connsiteY0" fmla="*/ 37824 h 200188"/>
              <a:gd name="connsiteX1" fmla="*/ 52247 w 114028"/>
              <a:gd name="connsiteY1" fmla="*/ 18906 h 200188"/>
              <a:gd name="connsiteX2" fmla="*/ 52247 w 114028"/>
              <a:gd name="connsiteY2" fmla="*/ 31518 h 200188"/>
              <a:gd name="connsiteX3" fmla="*/ 52247 w 114028"/>
              <a:gd name="connsiteY3" fmla="*/ 45704 h 200188"/>
              <a:gd name="connsiteX4" fmla="*/ 55425 w 114028"/>
              <a:gd name="connsiteY4" fmla="*/ 36251 h 200188"/>
              <a:gd name="connsiteX5" fmla="*/ 60128 w 114028"/>
              <a:gd name="connsiteY5" fmla="*/ 28371 h 200188"/>
              <a:gd name="connsiteX6" fmla="*/ 68137 w 114028"/>
              <a:gd name="connsiteY6" fmla="*/ 15759 h 200188"/>
              <a:gd name="connsiteX7" fmla="*/ 76019 w 114028"/>
              <a:gd name="connsiteY7" fmla="*/ 7879 h 200188"/>
              <a:gd name="connsiteX8" fmla="*/ 87078 w 114028"/>
              <a:gd name="connsiteY8" fmla="*/ 1573 h 200188"/>
              <a:gd name="connsiteX9" fmla="*/ 99790 w 114028"/>
              <a:gd name="connsiteY9" fmla="*/ 0 h 200188"/>
              <a:gd name="connsiteX10" fmla="*/ 107672 w 114028"/>
              <a:gd name="connsiteY10" fmla="*/ 0 h 200188"/>
              <a:gd name="connsiteX11" fmla="*/ 114028 w 114028"/>
              <a:gd name="connsiteY11" fmla="*/ 1573 h 200188"/>
              <a:gd name="connsiteX12" fmla="*/ 106019 w 114028"/>
              <a:gd name="connsiteY12" fmla="*/ 26785 h 200188"/>
              <a:gd name="connsiteX13" fmla="*/ 96612 w 114028"/>
              <a:gd name="connsiteY13" fmla="*/ 52010 h 200188"/>
              <a:gd name="connsiteX14" fmla="*/ 88603 w 114028"/>
              <a:gd name="connsiteY14" fmla="*/ 52010 h 200188"/>
              <a:gd name="connsiteX15" fmla="*/ 80722 w 114028"/>
              <a:gd name="connsiteY15" fmla="*/ 53583 h 200188"/>
              <a:gd name="connsiteX16" fmla="*/ 76019 w 114028"/>
              <a:gd name="connsiteY16" fmla="*/ 55170 h 200188"/>
              <a:gd name="connsiteX17" fmla="*/ 71188 w 114028"/>
              <a:gd name="connsiteY17" fmla="*/ 59890 h 200188"/>
              <a:gd name="connsiteX18" fmla="*/ 64959 w 114028"/>
              <a:gd name="connsiteY18" fmla="*/ 69355 h 200188"/>
              <a:gd name="connsiteX19" fmla="*/ 60128 w 114028"/>
              <a:gd name="connsiteY19" fmla="*/ 78808 h 200188"/>
              <a:gd name="connsiteX20" fmla="*/ 58603 w 114028"/>
              <a:gd name="connsiteY20" fmla="*/ 91421 h 200188"/>
              <a:gd name="connsiteX21" fmla="*/ 55425 w 114028"/>
              <a:gd name="connsiteY21" fmla="*/ 107180 h 200188"/>
              <a:gd name="connsiteX22" fmla="*/ 55425 w 114028"/>
              <a:gd name="connsiteY22" fmla="*/ 126099 h 200188"/>
              <a:gd name="connsiteX23" fmla="*/ 55425 w 114028"/>
              <a:gd name="connsiteY23" fmla="*/ 152897 h 200188"/>
              <a:gd name="connsiteX24" fmla="*/ 55425 w 114028"/>
              <a:gd name="connsiteY24" fmla="*/ 179696 h 200188"/>
              <a:gd name="connsiteX25" fmla="*/ 28475 w 114028"/>
              <a:gd name="connsiteY25" fmla="*/ 190722 h 200188"/>
              <a:gd name="connsiteX26" fmla="*/ 0 w 114028"/>
              <a:gd name="connsiteY26" fmla="*/ 200188 h 200188"/>
              <a:gd name="connsiteX27" fmla="*/ 0 w 114028"/>
              <a:gd name="connsiteY27" fmla="*/ 119793 h 200188"/>
              <a:gd name="connsiteX28" fmla="*/ 0 w 114028"/>
              <a:gd name="connsiteY28" fmla="*/ 37824 h 2001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Lst>
            <a:rect l="l" t="t" r="r" b="b"/>
            <a:pathLst>
              <a:path w="114028" h="200188">
                <a:moveTo>
                  <a:pt x="0" y="37824"/>
                </a:moveTo>
                <a:lnTo>
                  <a:pt x="52247" y="18906"/>
                </a:lnTo>
                <a:lnTo>
                  <a:pt x="52247" y="31518"/>
                </a:lnTo>
                <a:lnTo>
                  <a:pt x="52247" y="45704"/>
                </a:lnTo>
                <a:lnTo>
                  <a:pt x="55425" y="36251"/>
                </a:lnTo>
                <a:lnTo>
                  <a:pt x="60128" y="28371"/>
                </a:lnTo>
                <a:lnTo>
                  <a:pt x="68137" y="15759"/>
                </a:lnTo>
                <a:lnTo>
                  <a:pt x="76019" y="7879"/>
                </a:lnTo>
                <a:lnTo>
                  <a:pt x="87078" y="1573"/>
                </a:lnTo>
                <a:lnTo>
                  <a:pt x="99790" y="0"/>
                </a:lnTo>
                <a:lnTo>
                  <a:pt x="107672" y="0"/>
                </a:lnTo>
                <a:lnTo>
                  <a:pt x="114028" y="1573"/>
                </a:lnTo>
                <a:lnTo>
                  <a:pt x="106019" y="26785"/>
                </a:lnTo>
                <a:lnTo>
                  <a:pt x="96612" y="52010"/>
                </a:lnTo>
                <a:lnTo>
                  <a:pt x="88603" y="52010"/>
                </a:lnTo>
                <a:lnTo>
                  <a:pt x="80722" y="53583"/>
                </a:lnTo>
                <a:lnTo>
                  <a:pt x="76019" y="55170"/>
                </a:lnTo>
                <a:lnTo>
                  <a:pt x="71188" y="59890"/>
                </a:lnTo>
                <a:lnTo>
                  <a:pt x="64959" y="69355"/>
                </a:lnTo>
                <a:lnTo>
                  <a:pt x="60128" y="78808"/>
                </a:lnTo>
                <a:lnTo>
                  <a:pt x="58603" y="91421"/>
                </a:lnTo>
                <a:lnTo>
                  <a:pt x="55425" y="107180"/>
                </a:lnTo>
                <a:lnTo>
                  <a:pt x="55425" y="126099"/>
                </a:lnTo>
                <a:lnTo>
                  <a:pt x="55425" y="152897"/>
                </a:lnTo>
                <a:lnTo>
                  <a:pt x="55425" y="179696"/>
                </a:lnTo>
                <a:lnTo>
                  <a:pt x="28475" y="190722"/>
                </a:lnTo>
                <a:lnTo>
                  <a:pt x="0" y="200188"/>
                </a:lnTo>
                <a:lnTo>
                  <a:pt x="0" y="119793"/>
                </a:lnTo>
                <a:lnTo>
                  <a:pt x="0" y="3782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5" name="Freeform 3"/>
          <p:cNvSpPr/>
          <p:nvPr/>
        </p:nvSpPr>
        <p:spPr>
          <a:xfrm>
            <a:off x="6582310" y="2756869"/>
            <a:ext cx="126728" cy="212888"/>
          </a:xfrm>
          <a:custGeom>
            <a:avLst/>
            <a:gdLst>
              <a:gd name="connsiteX0" fmla="*/ 6350 w 126728"/>
              <a:gd name="connsiteY0" fmla="*/ 44174 h 212888"/>
              <a:gd name="connsiteX1" fmla="*/ 58597 w 126728"/>
              <a:gd name="connsiteY1" fmla="*/ 25256 h 212888"/>
              <a:gd name="connsiteX2" fmla="*/ 58597 w 126728"/>
              <a:gd name="connsiteY2" fmla="*/ 37868 h 212888"/>
              <a:gd name="connsiteX3" fmla="*/ 58597 w 126728"/>
              <a:gd name="connsiteY3" fmla="*/ 52054 h 212888"/>
              <a:gd name="connsiteX4" fmla="*/ 61775 w 126728"/>
              <a:gd name="connsiteY4" fmla="*/ 42601 h 212888"/>
              <a:gd name="connsiteX5" fmla="*/ 66478 w 126728"/>
              <a:gd name="connsiteY5" fmla="*/ 34721 h 212888"/>
              <a:gd name="connsiteX6" fmla="*/ 74487 w 126728"/>
              <a:gd name="connsiteY6" fmla="*/ 22109 h 212888"/>
              <a:gd name="connsiteX7" fmla="*/ 82369 w 126728"/>
              <a:gd name="connsiteY7" fmla="*/ 14229 h 212888"/>
              <a:gd name="connsiteX8" fmla="*/ 93428 w 126728"/>
              <a:gd name="connsiteY8" fmla="*/ 7923 h 212888"/>
              <a:gd name="connsiteX9" fmla="*/ 106140 w 126728"/>
              <a:gd name="connsiteY9" fmla="*/ 6350 h 212888"/>
              <a:gd name="connsiteX10" fmla="*/ 114022 w 126728"/>
              <a:gd name="connsiteY10" fmla="*/ 6350 h 212888"/>
              <a:gd name="connsiteX11" fmla="*/ 120378 w 126728"/>
              <a:gd name="connsiteY11" fmla="*/ 7923 h 212888"/>
              <a:gd name="connsiteX12" fmla="*/ 112369 w 126728"/>
              <a:gd name="connsiteY12" fmla="*/ 33135 h 212888"/>
              <a:gd name="connsiteX13" fmla="*/ 102962 w 126728"/>
              <a:gd name="connsiteY13" fmla="*/ 58360 h 212888"/>
              <a:gd name="connsiteX14" fmla="*/ 94953 w 126728"/>
              <a:gd name="connsiteY14" fmla="*/ 58360 h 212888"/>
              <a:gd name="connsiteX15" fmla="*/ 87072 w 126728"/>
              <a:gd name="connsiteY15" fmla="*/ 59933 h 212888"/>
              <a:gd name="connsiteX16" fmla="*/ 82369 w 126728"/>
              <a:gd name="connsiteY16" fmla="*/ 61520 h 212888"/>
              <a:gd name="connsiteX17" fmla="*/ 77538 w 126728"/>
              <a:gd name="connsiteY17" fmla="*/ 66240 h 212888"/>
              <a:gd name="connsiteX18" fmla="*/ 71309 w 126728"/>
              <a:gd name="connsiteY18" fmla="*/ 75705 h 212888"/>
              <a:gd name="connsiteX19" fmla="*/ 66478 w 126728"/>
              <a:gd name="connsiteY19" fmla="*/ 85158 h 212888"/>
              <a:gd name="connsiteX20" fmla="*/ 64953 w 126728"/>
              <a:gd name="connsiteY20" fmla="*/ 97771 h 212888"/>
              <a:gd name="connsiteX21" fmla="*/ 61775 w 126728"/>
              <a:gd name="connsiteY21" fmla="*/ 113530 h 212888"/>
              <a:gd name="connsiteX22" fmla="*/ 61775 w 126728"/>
              <a:gd name="connsiteY22" fmla="*/ 132449 h 212888"/>
              <a:gd name="connsiteX23" fmla="*/ 61775 w 126728"/>
              <a:gd name="connsiteY23" fmla="*/ 159247 h 212888"/>
              <a:gd name="connsiteX24" fmla="*/ 61775 w 126728"/>
              <a:gd name="connsiteY24" fmla="*/ 186046 h 212888"/>
              <a:gd name="connsiteX25" fmla="*/ 34825 w 126728"/>
              <a:gd name="connsiteY25" fmla="*/ 197072 h 212888"/>
              <a:gd name="connsiteX26" fmla="*/ 6350 w 126728"/>
              <a:gd name="connsiteY26" fmla="*/ 206538 h 212888"/>
              <a:gd name="connsiteX27" fmla="*/ 6350 w 126728"/>
              <a:gd name="connsiteY27" fmla="*/ 126143 h 212888"/>
              <a:gd name="connsiteX28" fmla="*/ 6350 w 126728"/>
              <a:gd name="connsiteY28" fmla="*/ 44174 h 2128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Lst>
            <a:rect l="l" t="t" r="r" b="b"/>
            <a:pathLst>
              <a:path w="126728" h="212888">
                <a:moveTo>
                  <a:pt x="6350" y="44174"/>
                </a:moveTo>
                <a:lnTo>
                  <a:pt x="58597" y="25256"/>
                </a:lnTo>
                <a:lnTo>
                  <a:pt x="58597" y="37868"/>
                </a:lnTo>
                <a:lnTo>
                  <a:pt x="58597" y="52054"/>
                </a:lnTo>
                <a:lnTo>
                  <a:pt x="61775" y="42601"/>
                </a:lnTo>
                <a:lnTo>
                  <a:pt x="66478" y="34721"/>
                </a:lnTo>
                <a:lnTo>
                  <a:pt x="74487" y="22109"/>
                </a:lnTo>
                <a:lnTo>
                  <a:pt x="82369" y="14229"/>
                </a:lnTo>
                <a:lnTo>
                  <a:pt x="93428" y="7923"/>
                </a:lnTo>
                <a:lnTo>
                  <a:pt x="106140" y="6350"/>
                </a:lnTo>
                <a:lnTo>
                  <a:pt x="114022" y="6350"/>
                </a:lnTo>
                <a:lnTo>
                  <a:pt x="120378" y="7923"/>
                </a:lnTo>
                <a:lnTo>
                  <a:pt x="112369" y="33135"/>
                </a:lnTo>
                <a:lnTo>
                  <a:pt x="102962" y="58360"/>
                </a:lnTo>
                <a:lnTo>
                  <a:pt x="94953" y="58360"/>
                </a:lnTo>
                <a:lnTo>
                  <a:pt x="87072" y="59933"/>
                </a:lnTo>
                <a:lnTo>
                  <a:pt x="82369" y="61520"/>
                </a:lnTo>
                <a:lnTo>
                  <a:pt x="77538" y="66240"/>
                </a:lnTo>
                <a:lnTo>
                  <a:pt x="71309" y="75705"/>
                </a:lnTo>
                <a:lnTo>
                  <a:pt x="66478" y="85158"/>
                </a:lnTo>
                <a:lnTo>
                  <a:pt x="64953" y="97771"/>
                </a:lnTo>
                <a:lnTo>
                  <a:pt x="61775" y="113530"/>
                </a:lnTo>
                <a:lnTo>
                  <a:pt x="61775" y="132449"/>
                </a:lnTo>
                <a:lnTo>
                  <a:pt x="61775" y="159247"/>
                </a:lnTo>
                <a:lnTo>
                  <a:pt x="61775" y="186046"/>
                </a:lnTo>
                <a:lnTo>
                  <a:pt x="34825" y="197072"/>
                </a:lnTo>
                <a:lnTo>
                  <a:pt x="6350" y="206538"/>
                </a:lnTo>
                <a:lnTo>
                  <a:pt x="6350" y="126143"/>
                </a:lnTo>
                <a:lnTo>
                  <a:pt x="6350" y="4417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6" name="Freeform 3"/>
          <p:cNvSpPr/>
          <p:nvPr/>
        </p:nvSpPr>
        <p:spPr>
          <a:xfrm>
            <a:off x="6704221" y="2709578"/>
            <a:ext cx="180500" cy="198702"/>
          </a:xfrm>
          <a:custGeom>
            <a:avLst/>
            <a:gdLst>
              <a:gd name="connsiteX0" fmla="*/ 174150 w 180500"/>
              <a:gd name="connsiteY0" fmla="*/ 85158 h 198702"/>
              <a:gd name="connsiteX1" fmla="*/ 118725 w 180500"/>
              <a:gd name="connsiteY1" fmla="*/ 104077 h 198702"/>
              <a:gd name="connsiteX2" fmla="*/ 61774 w 180500"/>
              <a:gd name="connsiteY2" fmla="*/ 124569 h 198702"/>
              <a:gd name="connsiteX3" fmla="*/ 64952 w 180500"/>
              <a:gd name="connsiteY3" fmla="*/ 137182 h 198702"/>
              <a:gd name="connsiteX4" fmla="*/ 69656 w 180500"/>
              <a:gd name="connsiteY4" fmla="*/ 143488 h 198702"/>
              <a:gd name="connsiteX5" fmla="*/ 74359 w 180500"/>
              <a:gd name="connsiteY5" fmla="*/ 146635 h 198702"/>
              <a:gd name="connsiteX6" fmla="*/ 79190 w 180500"/>
              <a:gd name="connsiteY6" fmla="*/ 148208 h 198702"/>
              <a:gd name="connsiteX7" fmla="*/ 83894 w 180500"/>
              <a:gd name="connsiteY7" fmla="*/ 148208 h 198702"/>
              <a:gd name="connsiteX8" fmla="*/ 90250 w 180500"/>
              <a:gd name="connsiteY8" fmla="*/ 146635 h 198702"/>
              <a:gd name="connsiteX9" fmla="*/ 98131 w 180500"/>
              <a:gd name="connsiteY9" fmla="*/ 143488 h 198702"/>
              <a:gd name="connsiteX10" fmla="*/ 106012 w 180500"/>
              <a:gd name="connsiteY10" fmla="*/ 137182 h 198702"/>
              <a:gd name="connsiteX11" fmla="*/ 110843 w 180500"/>
              <a:gd name="connsiteY11" fmla="*/ 130876 h 198702"/>
              <a:gd name="connsiteX12" fmla="*/ 115547 w 180500"/>
              <a:gd name="connsiteY12" fmla="*/ 122996 h 198702"/>
              <a:gd name="connsiteX13" fmla="*/ 144022 w 180500"/>
              <a:gd name="connsiteY13" fmla="*/ 116690 h 198702"/>
              <a:gd name="connsiteX14" fmla="*/ 170972 w 180500"/>
              <a:gd name="connsiteY14" fmla="*/ 108810 h 198702"/>
              <a:gd name="connsiteX15" fmla="*/ 164616 w 180500"/>
              <a:gd name="connsiteY15" fmla="*/ 122996 h 198702"/>
              <a:gd name="connsiteX16" fmla="*/ 156734 w 180500"/>
              <a:gd name="connsiteY16" fmla="*/ 135596 h 198702"/>
              <a:gd name="connsiteX17" fmla="*/ 140844 w 180500"/>
              <a:gd name="connsiteY17" fmla="*/ 156088 h 198702"/>
              <a:gd name="connsiteX18" fmla="*/ 131310 w 180500"/>
              <a:gd name="connsiteY18" fmla="*/ 163980 h 198702"/>
              <a:gd name="connsiteX19" fmla="*/ 118725 w 180500"/>
              <a:gd name="connsiteY19" fmla="*/ 171860 h 198702"/>
              <a:gd name="connsiteX20" fmla="*/ 106012 w 180500"/>
              <a:gd name="connsiteY20" fmla="*/ 178166 h 198702"/>
              <a:gd name="connsiteX21" fmla="*/ 90250 w 180500"/>
              <a:gd name="connsiteY21" fmla="*/ 184472 h 198702"/>
              <a:gd name="connsiteX22" fmla="*/ 76012 w 180500"/>
              <a:gd name="connsiteY22" fmla="*/ 189192 h 198702"/>
              <a:gd name="connsiteX23" fmla="*/ 63300 w 180500"/>
              <a:gd name="connsiteY23" fmla="*/ 190779 h 198702"/>
              <a:gd name="connsiteX24" fmla="*/ 53766 w 180500"/>
              <a:gd name="connsiteY24" fmla="*/ 192352 h 198702"/>
              <a:gd name="connsiteX25" fmla="*/ 44359 w 180500"/>
              <a:gd name="connsiteY25" fmla="*/ 190779 h 198702"/>
              <a:gd name="connsiteX26" fmla="*/ 36350 w 180500"/>
              <a:gd name="connsiteY26" fmla="*/ 189192 h 198702"/>
              <a:gd name="connsiteX27" fmla="*/ 28468 w 180500"/>
              <a:gd name="connsiteY27" fmla="*/ 184472 h 198702"/>
              <a:gd name="connsiteX28" fmla="*/ 22112 w 180500"/>
              <a:gd name="connsiteY28" fmla="*/ 179739 h 198702"/>
              <a:gd name="connsiteX29" fmla="*/ 15883 w 180500"/>
              <a:gd name="connsiteY29" fmla="*/ 171860 h 198702"/>
              <a:gd name="connsiteX30" fmla="*/ 9528 w 180500"/>
              <a:gd name="connsiteY30" fmla="*/ 152941 h 198702"/>
              <a:gd name="connsiteX31" fmla="*/ 6350 w 180500"/>
              <a:gd name="connsiteY31" fmla="*/ 129302 h 198702"/>
              <a:gd name="connsiteX32" fmla="*/ 7875 w 180500"/>
              <a:gd name="connsiteY32" fmla="*/ 110383 h 198702"/>
              <a:gd name="connsiteX33" fmla="*/ 11053 w 180500"/>
              <a:gd name="connsiteY33" fmla="*/ 93038 h 198702"/>
              <a:gd name="connsiteX34" fmla="*/ 17409 w 180500"/>
              <a:gd name="connsiteY34" fmla="*/ 75706 h 198702"/>
              <a:gd name="connsiteX35" fmla="*/ 26943 w 180500"/>
              <a:gd name="connsiteY35" fmla="*/ 59933 h 198702"/>
              <a:gd name="connsiteX36" fmla="*/ 39528 w 180500"/>
              <a:gd name="connsiteY36" fmla="*/ 44174 h 198702"/>
              <a:gd name="connsiteX37" fmla="*/ 52240 w 180500"/>
              <a:gd name="connsiteY37" fmla="*/ 33148 h 198702"/>
              <a:gd name="connsiteX38" fmla="*/ 69656 w 180500"/>
              <a:gd name="connsiteY38" fmla="*/ 22109 h 198702"/>
              <a:gd name="connsiteX39" fmla="*/ 87072 w 180500"/>
              <a:gd name="connsiteY39" fmla="*/ 14229 h 198702"/>
              <a:gd name="connsiteX40" fmla="*/ 102834 w 180500"/>
              <a:gd name="connsiteY40" fmla="*/ 9496 h 198702"/>
              <a:gd name="connsiteX41" fmla="*/ 115547 w 180500"/>
              <a:gd name="connsiteY41" fmla="*/ 6350 h 198702"/>
              <a:gd name="connsiteX42" fmla="*/ 128259 w 180500"/>
              <a:gd name="connsiteY42" fmla="*/ 6350 h 198702"/>
              <a:gd name="connsiteX43" fmla="*/ 137666 w 180500"/>
              <a:gd name="connsiteY43" fmla="*/ 7923 h 198702"/>
              <a:gd name="connsiteX44" fmla="*/ 153556 w 180500"/>
              <a:gd name="connsiteY44" fmla="*/ 15803 h 198702"/>
              <a:gd name="connsiteX45" fmla="*/ 159912 w 180500"/>
              <a:gd name="connsiteY45" fmla="*/ 20535 h 198702"/>
              <a:gd name="connsiteX46" fmla="*/ 164616 w 180500"/>
              <a:gd name="connsiteY46" fmla="*/ 28415 h 198702"/>
              <a:gd name="connsiteX47" fmla="*/ 169319 w 180500"/>
              <a:gd name="connsiteY47" fmla="*/ 37868 h 198702"/>
              <a:gd name="connsiteX48" fmla="*/ 172497 w 180500"/>
              <a:gd name="connsiteY48" fmla="*/ 48907 h 198702"/>
              <a:gd name="connsiteX49" fmla="*/ 174150 w 180500"/>
              <a:gd name="connsiteY49" fmla="*/ 61520 h 198702"/>
              <a:gd name="connsiteX50" fmla="*/ 174150 w 180500"/>
              <a:gd name="connsiteY50" fmla="*/ 77279 h 198702"/>
              <a:gd name="connsiteX51" fmla="*/ 174150 w 180500"/>
              <a:gd name="connsiteY51" fmla="*/ 82012 h 198702"/>
              <a:gd name="connsiteX52" fmla="*/ 174150 w 180500"/>
              <a:gd name="connsiteY52" fmla="*/ 85158 h 198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180500" h="198702">
                <a:moveTo>
                  <a:pt x="174150" y="85158"/>
                </a:moveTo>
                <a:lnTo>
                  <a:pt x="118725" y="104077"/>
                </a:lnTo>
                <a:lnTo>
                  <a:pt x="61774" y="124569"/>
                </a:lnTo>
                <a:lnTo>
                  <a:pt x="64952" y="137182"/>
                </a:lnTo>
                <a:lnTo>
                  <a:pt x="69656" y="143488"/>
                </a:lnTo>
                <a:lnTo>
                  <a:pt x="74359" y="146635"/>
                </a:lnTo>
                <a:lnTo>
                  <a:pt x="79190" y="148208"/>
                </a:lnTo>
                <a:lnTo>
                  <a:pt x="83894" y="148208"/>
                </a:lnTo>
                <a:lnTo>
                  <a:pt x="90250" y="146635"/>
                </a:lnTo>
                <a:lnTo>
                  <a:pt x="98131" y="143488"/>
                </a:lnTo>
                <a:lnTo>
                  <a:pt x="106012" y="137182"/>
                </a:lnTo>
                <a:lnTo>
                  <a:pt x="110843" y="130876"/>
                </a:lnTo>
                <a:lnTo>
                  <a:pt x="115547" y="122996"/>
                </a:lnTo>
                <a:lnTo>
                  <a:pt x="144022" y="116690"/>
                </a:lnTo>
                <a:lnTo>
                  <a:pt x="170972" y="108810"/>
                </a:lnTo>
                <a:lnTo>
                  <a:pt x="164616" y="122996"/>
                </a:lnTo>
                <a:lnTo>
                  <a:pt x="156734" y="135596"/>
                </a:lnTo>
                <a:lnTo>
                  <a:pt x="140844" y="156088"/>
                </a:lnTo>
                <a:lnTo>
                  <a:pt x="131310" y="163980"/>
                </a:lnTo>
                <a:lnTo>
                  <a:pt x="118725" y="171860"/>
                </a:lnTo>
                <a:lnTo>
                  <a:pt x="106012" y="178166"/>
                </a:lnTo>
                <a:lnTo>
                  <a:pt x="90250" y="184472"/>
                </a:lnTo>
                <a:lnTo>
                  <a:pt x="76012" y="189192"/>
                </a:lnTo>
                <a:lnTo>
                  <a:pt x="63300" y="190779"/>
                </a:lnTo>
                <a:lnTo>
                  <a:pt x="53766" y="192352"/>
                </a:lnTo>
                <a:lnTo>
                  <a:pt x="44359" y="190779"/>
                </a:lnTo>
                <a:lnTo>
                  <a:pt x="36350" y="189192"/>
                </a:lnTo>
                <a:lnTo>
                  <a:pt x="28468" y="184472"/>
                </a:lnTo>
                <a:lnTo>
                  <a:pt x="22112" y="179739"/>
                </a:lnTo>
                <a:lnTo>
                  <a:pt x="15883" y="171860"/>
                </a:lnTo>
                <a:lnTo>
                  <a:pt x="9528" y="152941"/>
                </a:lnTo>
                <a:lnTo>
                  <a:pt x="6350" y="129302"/>
                </a:lnTo>
                <a:lnTo>
                  <a:pt x="7875" y="110383"/>
                </a:lnTo>
                <a:lnTo>
                  <a:pt x="11053" y="93038"/>
                </a:lnTo>
                <a:lnTo>
                  <a:pt x="17409" y="75706"/>
                </a:lnTo>
                <a:lnTo>
                  <a:pt x="26943" y="59933"/>
                </a:lnTo>
                <a:lnTo>
                  <a:pt x="39528" y="44174"/>
                </a:lnTo>
                <a:lnTo>
                  <a:pt x="52240" y="33148"/>
                </a:lnTo>
                <a:lnTo>
                  <a:pt x="69656" y="22109"/>
                </a:lnTo>
                <a:lnTo>
                  <a:pt x="87072" y="14229"/>
                </a:lnTo>
                <a:lnTo>
                  <a:pt x="102834" y="9496"/>
                </a:lnTo>
                <a:lnTo>
                  <a:pt x="115547" y="6350"/>
                </a:lnTo>
                <a:lnTo>
                  <a:pt x="128259" y="6350"/>
                </a:lnTo>
                <a:lnTo>
                  <a:pt x="137666" y="7923"/>
                </a:lnTo>
                <a:lnTo>
                  <a:pt x="153556" y="15803"/>
                </a:lnTo>
                <a:lnTo>
                  <a:pt x="159912" y="20535"/>
                </a:lnTo>
                <a:lnTo>
                  <a:pt x="164616" y="28415"/>
                </a:lnTo>
                <a:lnTo>
                  <a:pt x="169319" y="37868"/>
                </a:lnTo>
                <a:lnTo>
                  <a:pt x="172497" y="48907"/>
                </a:lnTo>
                <a:lnTo>
                  <a:pt x="174150" y="61520"/>
                </a:lnTo>
                <a:lnTo>
                  <a:pt x="174150" y="77279"/>
                </a:lnTo>
                <a:lnTo>
                  <a:pt x="174150" y="82012"/>
                </a:lnTo>
                <a:lnTo>
                  <a:pt x="174150" y="8515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7" name="Freeform 3"/>
          <p:cNvSpPr/>
          <p:nvPr/>
        </p:nvSpPr>
        <p:spPr>
          <a:xfrm>
            <a:off x="6759645" y="2752136"/>
            <a:ext cx="67998" cy="58404"/>
          </a:xfrm>
          <a:custGeom>
            <a:avLst/>
            <a:gdLst>
              <a:gd name="connsiteX0" fmla="*/ 61648 w 67998"/>
              <a:gd name="connsiteY0" fmla="*/ 31575 h 58404"/>
              <a:gd name="connsiteX1" fmla="*/ 58470 w 67998"/>
              <a:gd name="connsiteY1" fmla="*/ 17376 h 58404"/>
              <a:gd name="connsiteX2" fmla="*/ 56944 w 67998"/>
              <a:gd name="connsiteY2" fmla="*/ 12656 h 58404"/>
              <a:gd name="connsiteX3" fmla="*/ 53766 w 67998"/>
              <a:gd name="connsiteY3" fmla="*/ 9496 h 58404"/>
              <a:gd name="connsiteX4" fmla="*/ 45884 w 67998"/>
              <a:gd name="connsiteY4" fmla="*/ 6350 h 58404"/>
              <a:gd name="connsiteX5" fmla="*/ 41181 w 67998"/>
              <a:gd name="connsiteY5" fmla="*/ 6350 h 58404"/>
              <a:gd name="connsiteX6" fmla="*/ 34825 w 67998"/>
              <a:gd name="connsiteY6" fmla="*/ 7923 h 58404"/>
              <a:gd name="connsiteX7" fmla="*/ 22113 w 67998"/>
              <a:gd name="connsiteY7" fmla="*/ 15802 h 58404"/>
              <a:gd name="connsiteX8" fmla="*/ 14231 w 67998"/>
              <a:gd name="connsiteY8" fmla="*/ 26842 h 58404"/>
              <a:gd name="connsiteX9" fmla="*/ 9528 w 67998"/>
              <a:gd name="connsiteY9" fmla="*/ 37868 h 58404"/>
              <a:gd name="connsiteX10" fmla="*/ 6350 w 67998"/>
              <a:gd name="connsiteY10" fmla="*/ 52054 h 58404"/>
              <a:gd name="connsiteX11" fmla="*/ 34825 w 67998"/>
              <a:gd name="connsiteY11" fmla="*/ 42601 h 58404"/>
              <a:gd name="connsiteX12" fmla="*/ 61648 w 67998"/>
              <a:gd name="connsiteY12" fmla="*/ 31575 h 58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67998" h="58404">
                <a:moveTo>
                  <a:pt x="61648" y="31575"/>
                </a:moveTo>
                <a:lnTo>
                  <a:pt x="58470" y="17376"/>
                </a:lnTo>
                <a:lnTo>
                  <a:pt x="56944" y="12656"/>
                </a:lnTo>
                <a:lnTo>
                  <a:pt x="53766" y="9496"/>
                </a:lnTo>
                <a:lnTo>
                  <a:pt x="45884" y="6350"/>
                </a:lnTo>
                <a:lnTo>
                  <a:pt x="41181" y="6350"/>
                </a:lnTo>
                <a:lnTo>
                  <a:pt x="34825" y="7923"/>
                </a:lnTo>
                <a:lnTo>
                  <a:pt x="22113" y="15802"/>
                </a:lnTo>
                <a:lnTo>
                  <a:pt x="14231" y="26842"/>
                </a:lnTo>
                <a:lnTo>
                  <a:pt x="9528" y="37868"/>
                </a:lnTo>
                <a:lnTo>
                  <a:pt x="6350" y="52054"/>
                </a:lnTo>
                <a:lnTo>
                  <a:pt x="34825" y="42601"/>
                </a:lnTo>
                <a:lnTo>
                  <a:pt x="61648" y="3157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723900" y="12700"/>
            <a:ext cx="8229600" cy="1181100"/>
          </a:xfrm>
          <a:prstGeom prst="rect">
            <a:avLst/>
          </a:prstGeom>
          <a:noFill/>
        </p:spPr>
      </p:pic>
      <p:pic>
        <p:nvPicPr>
          <p:cNvPr id="1068" name="Picture 3"/>
          <p:cNvPicPr>
            <a:picLocks noChangeAspect="1" noChangeArrowheads="1"/>
          </p:cNvPicPr>
          <p:nvPr/>
        </p:nvPicPr>
        <p:blipFill>
          <a:blip r:embed="rId2"/>
          <a:srcRect/>
          <a:stretch>
            <a:fillRect/>
          </a:stretch>
        </p:blipFill>
        <p:spPr bwMode="auto">
          <a:xfrm>
            <a:off x="1892300" y="2971800"/>
            <a:ext cx="279400" cy="304800"/>
          </a:xfrm>
          <a:prstGeom prst="rect">
            <a:avLst/>
          </a:prstGeom>
          <a:noFill/>
        </p:spPr>
      </p:pic>
      <p:pic>
        <p:nvPicPr>
          <p:cNvPr id="1069" name="Picture 3"/>
          <p:cNvPicPr>
            <a:picLocks noChangeAspect="1" noChangeArrowheads="1"/>
          </p:cNvPicPr>
          <p:nvPr/>
        </p:nvPicPr>
        <p:blipFill>
          <a:blip r:embed="rId3"/>
          <a:srcRect/>
          <a:stretch>
            <a:fillRect/>
          </a:stretch>
        </p:blipFill>
        <p:spPr bwMode="auto">
          <a:xfrm>
            <a:off x="2705100" y="2705100"/>
            <a:ext cx="101600" cy="254000"/>
          </a:xfrm>
          <a:prstGeom prst="rect">
            <a:avLst/>
          </a:prstGeom>
          <a:noFill/>
        </p:spPr>
      </p:pic>
      <p:pic>
        <p:nvPicPr>
          <p:cNvPr id="1070" name="Picture 3"/>
          <p:cNvPicPr>
            <a:picLocks noChangeAspect="1" noChangeArrowheads="1"/>
          </p:cNvPicPr>
          <p:nvPr/>
        </p:nvPicPr>
        <p:blipFill>
          <a:blip r:embed="rId4"/>
          <a:srcRect/>
          <a:stretch>
            <a:fillRect/>
          </a:stretch>
        </p:blipFill>
        <p:spPr bwMode="auto">
          <a:xfrm>
            <a:off x="2870200" y="2260600"/>
            <a:ext cx="254000" cy="215900"/>
          </a:xfrm>
          <a:prstGeom prst="rect">
            <a:avLst/>
          </a:prstGeom>
          <a:noFill/>
        </p:spPr>
      </p:pic>
      <p:pic>
        <p:nvPicPr>
          <p:cNvPr id="1071" name="Picture 3"/>
          <p:cNvPicPr>
            <a:picLocks noChangeAspect="1" noChangeArrowheads="1"/>
          </p:cNvPicPr>
          <p:nvPr/>
        </p:nvPicPr>
        <p:blipFill>
          <a:blip r:embed="rId5"/>
          <a:srcRect/>
          <a:stretch>
            <a:fillRect/>
          </a:stretch>
        </p:blipFill>
        <p:spPr bwMode="auto">
          <a:xfrm>
            <a:off x="3086100" y="2565400"/>
            <a:ext cx="266700" cy="215900"/>
          </a:xfrm>
          <a:prstGeom prst="rect">
            <a:avLst/>
          </a:prstGeom>
          <a:noFill/>
        </p:spPr>
      </p:pic>
      <p:pic>
        <p:nvPicPr>
          <p:cNvPr id="1072" name="Picture 3"/>
          <p:cNvPicPr>
            <a:picLocks noChangeAspect="1" noChangeArrowheads="1"/>
          </p:cNvPicPr>
          <p:nvPr/>
        </p:nvPicPr>
        <p:blipFill>
          <a:blip r:embed="rId6"/>
          <a:srcRect/>
          <a:stretch>
            <a:fillRect/>
          </a:stretch>
        </p:blipFill>
        <p:spPr bwMode="auto">
          <a:xfrm>
            <a:off x="5727700" y="2603500"/>
            <a:ext cx="190500" cy="215900"/>
          </a:xfrm>
          <a:prstGeom prst="rect">
            <a:avLst/>
          </a:prstGeom>
          <a:noFill/>
        </p:spPr>
      </p:pic>
      <p:pic>
        <p:nvPicPr>
          <p:cNvPr id="1073" name="Picture 3"/>
          <p:cNvPicPr>
            <a:picLocks noChangeAspect="1" noChangeArrowheads="1"/>
          </p:cNvPicPr>
          <p:nvPr/>
        </p:nvPicPr>
        <p:blipFill>
          <a:blip r:embed="rId7"/>
          <a:srcRect/>
          <a:stretch>
            <a:fillRect/>
          </a:stretch>
        </p:blipFill>
        <p:spPr bwMode="auto">
          <a:xfrm>
            <a:off x="5918200" y="2540000"/>
            <a:ext cx="190500" cy="292100"/>
          </a:xfrm>
          <a:prstGeom prst="rect">
            <a:avLst/>
          </a:prstGeom>
          <a:noFill/>
        </p:spPr>
      </p:pic>
      <p:pic>
        <p:nvPicPr>
          <p:cNvPr id="1074" name="Picture 3"/>
          <p:cNvPicPr>
            <a:picLocks noChangeAspect="1" noChangeArrowheads="1"/>
          </p:cNvPicPr>
          <p:nvPr/>
        </p:nvPicPr>
        <p:blipFill>
          <a:blip r:embed="rId8"/>
          <a:srcRect/>
          <a:stretch>
            <a:fillRect/>
          </a:stretch>
        </p:blipFill>
        <p:spPr bwMode="auto">
          <a:xfrm>
            <a:off x="5880100" y="2997200"/>
            <a:ext cx="190500" cy="203200"/>
          </a:xfrm>
          <a:prstGeom prst="rect">
            <a:avLst/>
          </a:prstGeom>
          <a:noFill/>
        </p:spPr>
      </p:pic>
      <p:pic>
        <p:nvPicPr>
          <p:cNvPr id="1075" name="Picture 3"/>
          <p:cNvPicPr>
            <a:picLocks noChangeAspect="1" noChangeArrowheads="1"/>
          </p:cNvPicPr>
          <p:nvPr/>
        </p:nvPicPr>
        <p:blipFill>
          <a:blip r:embed="rId9"/>
          <a:srcRect/>
          <a:stretch>
            <a:fillRect/>
          </a:stretch>
        </p:blipFill>
        <p:spPr bwMode="auto">
          <a:xfrm>
            <a:off x="6223000" y="2425700"/>
            <a:ext cx="190500" cy="215900"/>
          </a:xfrm>
          <a:prstGeom prst="rect">
            <a:avLst/>
          </a:prstGeom>
          <a:noFill/>
        </p:spPr>
      </p:pic>
      <p:pic>
        <p:nvPicPr>
          <p:cNvPr id="1076" name="Picture 3"/>
          <p:cNvPicPr>
            <a:picLocks noChangeAspect="1" noChangeArrowheads="1"/>
          </p:cNvPicPr>
          <p:nvPr/>
        </p:nvPicPr>
        <p:blipFill>
          <a:blip r:embed="rId10"/>
          <a:srcRect/>
          <a:stretch>
            <a:fillRect/>
          </a:stretch>
        </p:blipFill>
        <p:spPr bwMode="auto">
          <a:xfrm>
            <a:off x="6604000" y="2298700"/>
            <a:ext cx="190500" cy="203200"/>
          </a:xfrm>
          <a:prstGeom prst="rect">
            <a:avLst/>
          </a:prstGeom>
          <a:noFill/>
        </p:spPr>
      </p:pic>
      <p:pic>
        <p:nvPicPr>
          <p:cNvPr id="1077" name="Picture 3"/>
          <p:cNvPicPr>
            <a:picLocks noChangeAspect="1" noChangeArrowheads="1"/>
          </p:cNvPicPr>
          <p:nvPr/>
        </p:nvPicPr>
        <p:blipFill>
          <a:blip r:embed="rId11"/>
          <a:srcRect/>
          <a:stretch>
            <a:fillRect/>
          </a:stretch>
        </p:blipFill>
        <p:spPr bwMode="auto">
          <a:xfrm>
            <a:off x="6692900" y="2705100"/>
            <a:ext cx="203200" cy="203200"/>
          </a:xfrm>
          <a:prstGeom prst="rect">
            <a:avLst/>
          </a:prstGeom>
          <a:noFill/>
        </p:spPr>
      </p:pic>
      <p:pic>
        <p:nvPicPr>
          <p:cNvPr id="1078" name="Picture 3"/>
          <p:cNvPicPr>
            <a:picLocks noChangeAspect="1" noChangeArrowheads="1"/>
          </p:cNvPicPr>
          <p:nvPr/>
        </p:nvPicPr>
        <p:blipFill>
          <a:blip r:embed="rId12"/>
          <a:srcRect/>
          <a:stretch>
            <a:fillRect/>
          </a:stretch>
        </p:blipFill>
        <p:spPr bwMode="auto">
          <a:xfrm>
            <a:off x="7112000" y="2070100"/>
            <a:ext cx="76200" cy="266700"/>
          </a:xfrm>
          <a:prstGeom prst="rect">
            <a:avLst/>
          </a:prstGeom>
          <a:noFill/>
        </p:spPr>
      </p:pic>
      <p:pic>
        <p:nvPicPr>
          <p:cNvPr id="1079" name="Picture 3"/>
          <p:cNvPicPr>
            <a:picLocks noChangeAspect="1" noChangeArrowheads="1"/>
          </p:cNvPicPr>
          <p:nvPr/>
        </p:nvPicPr>
        <p:blipFill>
          <a:blip r:embed="rId13"/>
          <a:srcRect/>
          <a:stretch>
            <a:fillRect/>
          </a:stretch>
        </p:blipFill>
        <p:spPr bwMode="auto">
          <a:xfrm>
            <a:off x="7188200" y="2082800"/>
            <a:ext cx="203200" cy="215900"/>
          </a:xfrm>
          <a:prstGeom prst="rect">
            <a:avLst/>
          </a:prstGeom>
          <a:noFill/>
        </p:spPr>
      </p:pic>
      <p:pic>
        <p:nvPicPr>
          <p:cNvPr id="1080" name="Picture 3"/>
          <p:cNvPicPr>
            <a:picLocks noChangeAspect="1" noChangeArrowheads="1"/>
          </p:cNvPicPr>
          <p:nvPr/>
        </p:nvPicPr>
        <p:blipFill>
          <a:blip r:embed="rId14"/>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1081" name="TextBox 1"/>
          <p:cNvSpPr txBox="1"/>
          <p:nvPr/>
        </p:nvSpPr>
        <p:spPr>
          <a:xfrm>
            <a:off x="8851900" y="6604000"/>
            <a:ext cx="1016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14</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1083" name="TextBox 1"/>
          <p:cNvSpPr txBox="1"/>
          <p:nvPr/>
        </p:nvSpPr>
        <p:spPr>
          <a:xfrm>
            <a:off x="977900" y="292100"/>
            <a:ext cx="7556500" cy="863600"/>
          </a:xfrm>
          <a:prstGeom prst="rect">
            <a:avLst/>
          </a:prstGeom>
          <a:noFill/>
        </p:spPr>
        <p:txBody>
          <a:bodyPr wrap="none" lIns="0" tIns="0" rIns="0" rtlCol="0">
            <a:spAutoFit/>
          </a:bodyPr>
          <a:lstStyle/>
          <a:p>
            <a:pPr>
              <a:lnSpc>
                <a:spcPts val="2900"/>
              </a:lnSpc>
              <a:tabLst>
                <a:tab pos="952500" algn="l"/>
              </a:tabLst>
            </a:pPr>
            <a:r>
              <a:rPr lang="en-US" altLang="zh-CN" sz="3205" b="1" dirty="0" smtClean="0">
                <a:solidFill>
                  <a:srgbClr val="FAFD00"/>
                </a:solidFill>
                <a:latin typeface="Times New Roman" panose="02020603050405020304" pitchFamily="18" charset="0"/>
                <a:cs typeface="Times New Roman" panose="02020603050405020304" pitchFamily="18" charset="0"/>
              </a:rPr>
              <a:t>Differences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AFD00"/>
                </a:solidFill>
                <a:latin typeface="Times New Roman" panose="02020603050405020304" pitchFamily="18" charset="0"/>
                <a:cs typeface="Times New Roman" panose="02020603050405020304" pitchFamily="18" charset="0"/>
              </a:rPr>
              <a:t>Between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AFD00"/>
                </a:solidFill>
                <a:latin typeface="Times New Roman" panose="02020603050405020304" pitchFamily="18" charset="0"/>
                <a:cs typeface="Times New Roman" panose="02020603050405020304" pitchFamily="18" charset="0"/>
              </a:rPr>
              <a:t>Small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AFD00"/>
                </a:solidFill>
                <a:latin typeface="Times New Roman" panose="02020603050405020304" pitchFamily="18" charset="0"/>
                <a:cs typeface="Times New Roman" panose="02020603050405020304" pitchFamily="18" charset="0"/>
              </a:rPr>
              <a:t>Businesses</a:t>
            </a:r>
            <a:endParaRPr lang="en-US" altLang="zh-CN" sz="3205" b="1" dirty="0" smtClean="0">
              <a:solidFill>
                <a:srgbClr val="FAFD00"/>
              </a:solidFill>
              <a:latin typeface="Times New Roman" panose="02020603050405020304" pitchFamily="18" charset="0"/>
              <a:cs typeface="Times New Roman" panose="02020603050405020304" pitchFamily="18" charset="0"/>
            </a:endParaRPr>
          </a:p>
          <a:p>
            <a:pPr>
              <a:lnSpc>
                <a:spcPts val="3800"/>
              </a:lnSpc>
              <a:tabLst>
                <a:tab pos="952500" algn="l"/>
              </a:tabLst>
            </a:pPr>
            <a:r>
              <a:rPr lang="en-US" altLang="zh-CN" dirty="0" smtClean="0"/>
              <a:t>	</a:t>
            </a:r>
            <a:r>
              <a:rPr lang="en-US" altLang="zh-CN" sz="3205" b="1" dirty="0" smtClean="0">
                <a:solidFill>
                  <a:srgbClr val="FAFD00"/>
                </a:solidFill>
                <a:latin typeface="Times New Roman" panose="02020603050405020304" pitchFamily="18" charset="0"/>
                <a:cs typeface="Times New Roman" panose="02020603050405020304" pitchFamily="18" charset="0"/>
              </a:rPr>
              <a:t>and</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AFD00"/>
                </a:solidFill>
                <a:latin typeface="Times New Roman" panose="02020603050405020304" pitchFamily="18" charset="0"/>
                <a:cs typeface="Times New Roman" panose="02020603050405020304" pitchFamily="18" charset="0"/>
              </a:rPr>
              <a:t>Entrepreneurial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AFD00"/>
                </a:solidFill>
                <a:latin typeface="Times New Roman" panose="02020603050405020304" pitchFamily="18" charset="0"/>
                <a:cs typeface="Times New Roman" panose="02020603050405020304" pitchFamily="18" charset="0"/>
              </a:rPr>
              <a:t>Ventures</a:t>
            </a:r>
            <a:endParaRPr lang="en-US" altLang="zh-CN" sz="3205" b="1" dirty="0" smtClean="0">
              <a:solidFill>
                <a:srgbClr val="FAFD00"/>
              </a:solidFill>
              <a:latin typeface="Times New Roman" panose="02020603050405020304" pitchFamily="18" charset="0"/>
              <a:cs typeface="Times New Roman" panose="02020603050405020304" pitchFamily="18" charset="0"/>
            </a:endParaRPr>
          </a:p>
        </p:txBody>
      </p:sp>
      <p:sp>
        <p:nvSpPr>
          <p:cNvPr id="1084" name="TextBox 1"/>
          <p:cNvSpPr txBox="1"/>
          <p:nvPr/>
        </p:nvSpPr>
        <p:spPr>
          <a:xfrm>
            <a:off x="1536700" y="3467100"/>
            <a:ext cx="2882900" cy="2032000"/>
          </a:xfrm>
          <a:prstGeom prst="rect">
            <a:avLst/>
          </a:prstGeom>
          <a:noFill/>
        </p:spPr>
        <p:txBody>
          <a:bodyPr wrap="none" lIns="0" tIns="0" rIns="0" rtlCol="0">
            <a:spAutoFit/>
          </a:bodyPr>
          <a:lstStyle/>
          <a:p>
            <a:pPr>
              <a:lnSpc>
                <a:spcPts val="1900"/>
              </a:lnSpc>
              <a:tabLst>
                <a:tab pos="279400" algn="l"/>
              </a:tabLst>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Independently</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owned,</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2100"/>
              </a:lnSpc>
              <a:tabLst>
                <a:tab pos="279400" algn="l"/>
              </a:tabLst>
            </a:pPr>
            <a:r>
              <a:rPr lang="en-US" altLang="zh-CN" dirty="0" smtClean="0"/>
              <a:t>	</a:t>
            </a:r>
            <a:r>
              <a:rPr lang="en-US" altLang="zh-CN" sz="1800" dirty="0" smtClean="0">
                <a:solidFill>
                  <a:srgbClr val="FFFFFF"/>
                </a:solidFill>
                <a:latin typeface="Times New Roman" panose="02020603050405020304" pitchFamily="18" charset="0"/>
                <a:cs typeface="Times New Roman" panose="02020603050405020304" pitchFamily="18" charset="0"/>
              </a:rPr>
              <a:t>operated,</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and</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financed</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tabLst>
                <a:tab pos="279400" algn="l"/>
              </a:tabLst>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Less</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than</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100</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employees</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tabLst>
                <a:tab pos="279400" algn="l"/>
              </a:tabLst>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Doesn’t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emphasize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new</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2100"/>
              </a:lnSpc>
              <a:tabLst>
                <a:tab pos="279400" algn="l"/>
              </a:tabLst>
            </a:pPr>
            <a:r>
              <a:rPr lang="en-US" altLang="zh-CN" dirty="0" smtClean="0"/>
              <a:t>	</a:t>
            </a:r>
            <a:r>
              <a:rPr lang="en-US" altLang="zh-CN" sz="1800" dirty="0" smtClean="0">
                <a:solidFill>
                  <a:srgbClr val="FFFFFF"/>
                </a:solidFill>
                <a:latin typeface="Times New Roman" panose="02020603050405020304" pitchFamily="18" charset="0"/>
                <a:cs typeface="Times New Roman" panose="02020603050405020304" pitchFamily="18" charset="0"/>
              </a:rPr>
              <a:t>or</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innovative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practices</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tabLst>
                <a:tab pos="279400" algn="l"/>
              </a:tabLst>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Little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impact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on</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industry</a:t>
            </a:r>
            <a:endParaRPr lang="en-US" altLang="zh-CN" sz="1800" dirty="0" smtClean="0">
              <a:solidFill>
                <a:srgbClr val="FFFFFF"/>
              </a:solidFill>
              <a:latin typeface="Times New Roman" panose="02020603050405020304" pitchFamily="18" charset="0"/>
              <a:cs typeface="Times New Roman" panose="02020603050405020304" pitchFamily="18" charset="0"/>
            </a:endParaRPr>
          </a:p>
        </p:txBody>
      </p:sp>
      <p:sp>
        <p:nvSpPr>
          <p:cNvPr id="1085" name="TextBox 1"/>
          <p:cNvSpPr txBox="1"/>
          <p:nvPr/>
        </p:nvSpPr>
        <p:spPr>
          <a:xfrm>
            <a:off x="4965700" y="3492500"/>
            <a:ext cx="3619500" cy="1485900"/>
          </a:xfrm>
          <a:prstGeom prst="rect">
            <a:avLst/>
          </a:prstGeom>
          <a:noFill/>
        </p:spPr>
        <p:txBody>
          <a:bodyPr wrap="none" lIns="0" tIns="0" rIns="0" rtlCol="0">
            <a:spAutoFit/>
          </a:bodyPr>
          <a:lstStyle/>
          <a:p>
            <a:pPr>
              <a:lnSpc>
                <a:spcPts val="1900"/>
              </a:lnSpc>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Innovative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practices</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Goals</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are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profitability</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and</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growth</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Seeks</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out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new</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opportunities</a:t>
            </a:r>
            <a:endParaRPr lang="en-US" altLang="zh-CN" sz="1800"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200"/>
              </a:lnSpc>
            </a:pPr>
            <a:r>
              <a:rPr lang="en-US" altLang="zh-CN" sz="1800" dirty="0" smtClean="0">
                <a:solidFill>
                  <a:srgbClr val="FFFFFF"/>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Willingness</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to</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take</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FFFFFF"/>
                </a:solidFill>
                <a:latin typeface="Times New Roman" panose="02020603050405020304" pitchFamily="18" charset="0"/>
                <a:cs typeface="Times New Roman" panose="02020603050405020304" pitchFamily="18" charset="0"/>
              </a:rPr>
              <a:t>risks</a:t>
            </a:r>
            <a:endParaRPr lang="en-US" altLang="zh-CN" sz="1800"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8297590" cy="4539342"/>
          </a:xfrm>
        </p:spPr>
        <p:txBody>
          <a:bodyPr>
            <a:normAutofit lnSpcReduction="10000"/>
          </a:bodyPr>
          <a:lstStyle/>
          <a:p>
            <a:pPr marL="82550" indent="0" algn="l">
              <a:buNone/>
            </a:pPr>
            <a:r>
              <a:rPr lang="en-US" sz="3200" dirty="0"/>
              <a:t>Many people believe that entrepreneurial activities and small business are one and the same, but they are not. </a:t>
            </a:r>
            <a:r>
              <a:rPr lang="en-US" sz="3200" b="1" dirty="0">
                <a:solidFill>
                  <a:srgbClr val="C00000"/>
                </a:solidFill>
              </a:rPr>
              <a:t>There are some key differences between the two. </a:t>
            </a:r>
            <a:r>
              <a:rPr lang="en-US" sz="3200" b="1" dirty="0">
                <a:solidFill>
                  <a:srgbClr val="00B050"/>
                </a:solidFill>
              </a:rPr>
              <a:t>Entrepreneurs create entrepreneurial ventures – organizations that pursue opportunities, are characterized by innovative practices, and have growth and profitability as their primary goals</a:t>
            </a:r>
            <a:r>
              <a:rPr lang="en-US" b="1" dirty="0">
                <a:solidFill>
                  <a:srgbClr val="00B050"/>
                </a:solidFill>
              </a:rPr>
              <a:t>. </a:t>
            </a:r>
            <a:endParaRPr lang="en-US" b="1" dirty="0">
              <a:solidFill>
                <a:srgbClr val="00B05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8324851" cy="4495800"/>
          </a:xfrm>
        </p:spPr>
        <p:txBody>
          <a:bodyPr>
            <a:normAutofit/>
          </a:bodyPr>
          <a:lstStyle/>
          <a:p>
            <a:pPr marL="82550" indent="0" algn="l">
              <a:buNone/>
            </a:pPr>
            <a:r>
              <a:rPr lang="en-US" sz="3200" b="1" dirty="0">
                <a:solidFill>
                  <a:srgbClr val="7030A0"/>
                </a:solidFill>
              </a:rPr>
              <a:t>A small business, on the other hand, is one that is independently owned, operated, and financed; </a:t>
            </a:r>
            <a:r>
              <a:rPr lang="en-US" sz="3200" b="1" dirty="0" smtClean="0">
                <a:solidFill>
                  <a:srgbClr val="7030A0"/>
                </a:solidFill>
              </a:rPr>
              <a:t>doesn’t </a:t>
            </a:r>
            <a:r>
              <a:rPr lang="en-US" sz="3200" b="1" dirty="0">
                <a:solidFill>
                  <a:srgbClr val="7030A0"/>
                </a:solidFill>
              </a:rPr>
              <a:t>necessarily engage in any new or innovative practices; and usually has relatively little impact on its industry</a:t>
            </a:r>
            <a:r>
              <a:rPr lang="en-US" sz="3200" dirty="0"/>
              <a:t>.</a:t>
            </a:r>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77250" cy="4648200"/>
          </a:xfrm>
        </p:spPr>
        <p:txBody>
          <a:bodyPr/>
          <a:lstStyle/>
          <a:p>
            <a:pPr marL="82550" indent="0" algn="l">
              <a:buNone/>
            </a:pPr>
            <a:r>
              <a:rPr lang="en-US" sz="3200" b="1" dirty="0">
                <a:solidFill>
                  <a:srgbClr val="7030A0"/>
                </a:solidFill>
              </a:rPr>
              <a:t>A small business isn’t necessarily entrepreneurial because it’s small</a:t>
            </a:r>
            <a:r>
              <a:rPr lang="en-US" sz="3200" dirty="0"/>
              <a:t>. To be entrepreneurial means to be innovative and seek out new opportunities. Even though </a:t>
            </a:r>
            <a:r>
              <a:rPr lang="en-US" sz="3200" b="1" dirty="0">
                <a:solidFill>
                  <a:srgbClr val="00B050"/>
                </a:solidFill>
              </a:rPr>
              <a:t>entrepreneurial ventures may start small, they pursue growth</a:t>
            </a:r>
            <a:r>
              <a:rPr lang="en-US" sz="3200" dirty="0"/>
              <a:t>. </a:t>
            </a:r>
            <a:r>
              <a:rPr lang="en-US" sz="3200" b="1" dirty="0">
                <a:solidFill>
                  <a:srgbClr val="7030A0"/>
                </a:solidFill>
              </a:rPr>
              <a:t>Some new small firms may grow, but remain small business by choice or by default</a:t>
            </a:r>
            <a:r>
              <a:rPr lang="en-US" b="1" dirty="0">
                <a:solidFill>
                  <a:srgbClr val="7030A0"/>
                </a:solidFill>
              </a:rPr>
              <a:t>. </a:t>
            </a:r>
            <a:endParaRPr lang="en-US" b="1" dirty="0">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64" y="228600"/>
            <a:ext cx="8511687" cy="1054510"/>
          </a:xfrm>
        </p:spPr>
        <p:txBody>
          <a:bodyPr>
            <a:normAutofit fontScale="90000"/>
          </a:bodyPr>
          <a:lstStyle/>
          <a:p>
            <a:r>
              <a:rPr lang="en-US" sz="3600" b="1" dirty="0">
                <a:solidFill>
                  <a:srgbClr val="C00000"/>
                </a:solidFill>
              </a:rPr>
              <a:t>Benefits of Small </a:t>
            </a:r>
            <a:r>
              <a:rPr lang="en-US" sz="3600" b="1" dirty="0" smtClean="0">
                <a:solidFill>
                  <a:srgbClr val="C00000"/>
                </a:solidFill>
              </a:rPr>
              <a:t>Business Ownership</a:t>
            </a:r>
            <a:br>
              <a:rPr lang="en-US" b="1" dirty="0"/>
            </a:br>
            <a:endParaRPr lang="en-US" dirty="0"/>
          </a:p>
        </p:txBody>
      </p:sp>
      <p:sp>
        <p:nvSpPr>
          <p:cNvPr id="3" name="Content Placeholder 2"/>
          <p:cNvSpPr>
            <a:spLocks noGrp="1"/>
          </p:cNvSpPr>
          <p:nvPr>
            <p:ph sz="quarter" idx="1"/>
          </p:nvPr>
        </p:nvSpPr>
        <p:spPr/>
        <p:txBody>
          <a:bodyPr>
            <a:normAutofit/>
          </a:bodyPr>
          <a:lstStyle/>
          <a:p>
            <a:r>
              <a:rPr lang="en-US" b="1" dirty="0" smtClean="0"/>
              <a:t>The </a:t>
            </a:r>
            <a:r>
              <a:rPr lang="en-US" b="1" dirty="0"/>
              <a:t>opportunity to:</a:t>
            </a:r>
            <a:endParaRPr lang="en-US" b="1" dirty="0"/>
          </a:p>
          <a:p>
            <a:pPr marL="0" indent="0">
              <a:buNone/>
            </a:pPr>
            <a:r>
              <a:rPr lang="en-US" dirty="0"/>
              <a:t> </a:t>
            </a:r>
            <a:r>
              <a:rPr lang="en-US" b="1" dirty="0"/>
              <a:t>create your own destiny</a:t>
            </a:r>
            <a:endParaRPr lang="en-US" b="1" dirty="0"/>
          </a:p>
          <a:p>
            <a:pPr marL="0" indent="0">
              <a:buNone/>
            </a:pPr>
            <a:r>
              <a:rPr lang="en-US" dirty="0"/>
              <a:t> </a:t>
            </a:r>
            <a:r>
              <a:rPr lang="en-US" b="1" dirty="0"/>
              <a:t>make a difference</a:t>
            </a:r>
            <a:endParaRPr lang="en-US" b="1" dirty="0"/>
          </a:p>
          <a:p>
            <a:pPr marL="0" indent="0">
              <a:buNone/>
            </a:pPr>
            <a:r>
              <a:rPr lang="en-US" dirty="0"/>
              <a:t> </a:t>
            </a:r>
            <a:r>
              <a:rPr lang="en-US" b="1" dirty="0"/>
              <a:t>reach your full potential</a:t>
            </a:r>
            <a:endParaRPr lang="en-US" b="1" dirty="0"/>
          </a:p>
          <a:p>
            <a:pPr marL="0" indent="0">
              <a:buNone/>
            </a:pPr>
            <a:r>
              <a:rPr lang="en-US" dirty="0"/>
              <a:t> </a:t>
            </a:r>
            <a:r>
              <a:rPr lang="en-US" b="1" dirty="0"/>
              <a:t>reap unlimited profits</a:t>
            </a:r>
            <a:endParaRPr lang="en-US" b="1" dirty="0"/>
          </a:p>
          <a:p>
            <a:pPr marL="0" indent="0">
              <a:buNone/>
            </a:pPr>
            <a:r>
              <a:rPr lang="en-US" dirty="0"/>
              <a:t> </a:t>
            </a:r>
            <a:r>
              <a:rPr lang="en-US" b="1" dirty="0"/>
              <a:t>contribute to society and be recognized for</a:t>
            </a:r>
            <a:endParaRPr lang="en-US" b="1" dirty="0"/>
          </a:p>
          <a:p>
            <a:pPr marL="0" indent="0">
              <a:buNone/>
            </a:pPr>
            <a:r>
              <a:rPr lang="en-US" b="1" dirty="0"/>
              <a:t>your efforts</a:t>
            </a:r>
            <a:endParaRPr lang="en-US" b="1" dirty="0"/>
          </a:p>
          <a:p>
            <a:pPr marL="0" indent="0">
              <a:buNone/>
            </a:pPr>
            <a:r>
              <a:rPr lang="en-US" dirty="0"/>
              <a:t> </a:t>
            </a:r>
            <a:r>
              <a:rPr lang="en-US" b="1" dirty="0"/>
              <a:t>do what you enjoy and have fun at </a:t>
            </a:r>
            <a:r>
              <a:rPr lang="en-US" b="1" dirty="0" err="1"/>
              <a:t>i</a:t>
            </a:r>
            <a:endParaRPr lang="en-US" dirty="0"/>
          </a:p>
        </p:txBody>
      </p:sp>
      <p:sp>
        <p:nvSpPr>
          <p:cNvPr id="4" name="Content Placeholder 2"/>
          <p:cNvSpPr txBox="1"/>
          <p:nvPr/>
        </p:nvSpPr>
        <p:spPr>
          <a:xfrm>
            <a:off x="304800" y="1524000"/>
            <a:ext cx="8503920"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panose="05020102010507070707"/>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panose="05000000000000000000"/>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panose="05000000000000000000"/>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b="1" dirty="0" smtClean="0">
                <a:solidFill>
                  <a:srgbClr val="00B050"/>
                </a:solidFill>
              </a:rPr>
              <a:t>The opportunity to:</a:t>
            </a:r>
            <a:endParaRPr lang="en-US" b="1" dirty="0" smtClean="0">
              <a:solidFill>
                <a:srgbClr val="00B050"/>
              </a:solidFill>
            </a:endParaRPr>
          </a:p>
          <a:p>
            <a:pPr marL="0" indent="0">
              <a:buFont typeface="Wingdings 2" panose="05020102010507070707"/>
              <a:buNone/>
            </a:pPr>
            <a:r>
              <a:rPr lang="en-US" dirty="0" smtClean="0"/>
              <a:t> </a:t>
            </a:r>
            <a:r>
              <a:rPr lang="en-US" b="1" dirty="0" smtClean="0"/>
              <a:t>create your own destiny</a:t>
            </a:r>
            <a:endParaRPr lang="en-US" b="1" dirty="0" smtClean="0"/>
          </a:p>
          <a:p>
            <a:pPr marL="0" indent="0">
              <a:buFont typeface="Wingdings 2" panose="05020102010507070707"/>
              <a:buNone/>
            </a:pPr>
            <a:r>
              <a:rPr lang="en-US" dirty="0" smtClean="0"/>
              <a:t> </a:t>
            </a:r>
            <a:r>
              <a:rPr lang="en-US" b="1" dirty="0" smtClean="0"/>
              <a:t>make a difference</a:t>
            </a:r>
            <a:endParaRPr lang="en-US" b="1" dirty="0" smtClean="0"/>
          </a:p>
          <a:p>
            <a:pPr marL="0" indent="0">
              <a:buFont typeface="Wingdings 2" panose="05020102010507070707"/>
              <a:buNone/>
            </a:pPr>
            <a:r>
              <a:rPr lang="en-US" dirty="0" smtClean="0"/>
              <a:t> </a:t>
            </a:r>
            <a:r>
              <a:rPr lang="en-US" b="1" dirty="0" smtClean="0"/>
              <a:t>reach your full potential</a:t>
            </a:r>
            <a:endParaRPr lang="en-US" b="1" dirty="0" smtClean="0"/>
          </a:p>
          <a:p>
            <a:pPr marL="0" indent="0">
              <a:buFont typeface="Wingdings 2" panose="05020102010507070707"/>
              <a:buNone/>
            </a:pPr>
            <a:r>
              <a:rPr lang="en-US" dirty="0" smtClean="0"/>
              <a:t> </a:t>
            </a:r>
            <a:r>
              <a:rPr lang="en-US" b="1" dirty="0" smtClean="0"/>
              <a:t>reap unlimited profits</a:t>
            </a:r>
            <a:endParaRPr lang="en-US" b="1" dirty="0" smtClean="0"/>
          </a:p>
          <a:p>
            <a:pPr marL="0" indent="0">
              <a:buFont typeface="Wingdings 2" panose="05020102010507070707"/>
              <a:buNone/>
            </a:pPr>
            <a:r>
              <a:rPr lang="en-US" dirty="0" smtClean="0"/>
              <a:t> </a:t>
            </a:r>
            <a:r>
              <a:rPr lang="en-US" b="1" dirty="0" smtClean="0"/>
              <a:t>contribute to society and be recognized </a:t>
            </a:r>
            <a:r>
              <a:rPr lang="en-US" b="1" dirty="0" smtClean="0"/>
              <a:t>for</a:t>
            </a:r>
            <a:endParaRPr lang="en-US" b="1" dirty="0" smtClean="0"/>
          </a:p>
          <a:p>
            <a:pPr marL="0" indent="0">
              <a:buFont typeface="Wingdings 2" panose="05020102010507070707"/>
              <a:buNone/>
            </a:pPr>
            <a:r>
              <a:rPr lang="en-US" b="1" dirty="0" smtClean="0"/>
              <a:t>your efforts</a:t>
            </a:r>
            <a:endParaRPr lang="en-US" b="1" dirty="0" smtClean="0"/>
          </a:p>
          <a:p>
            <a:pPr marL="0" indent="0">
              <a:buFont typeface="Wingdings 2" panose="05020102010507070707"/>
              <a:buNone/>
            </a:pPr>
            <a:r>
              <a:rPr lang="en-US" dirty="0" smtClean="0"/>
              <a:t> </a:t>
            </a:r>
            <a:r>
              <a:rPr lang="en-US" b="1" dirty="0" smtClean="0"/>
              <a:t>do what you enjoy and have fun at it.</a:t>
            </a:r>
            <a:endParaRPr 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4550" y="1524000"/>
            <a:ext cx="2567049" cy="229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Drawbacks of Small </a:t>
            </a:r>
            <a:r>
              <a:rPr lang="en-US" b="1" dirty="0" smtClean="0">
                <a:solidFill>
                  <a:srgbClr val="C00000"/>
                </a:solidFill>
              </a:rPr>
              <a:t>Business Ownership</a:t>
            </a:r>
            <a:endParaRPr lang="en-US" dirty="0">
              <a:solidFill>
                <a:srgbClr val="C00000"/>
              </a:solidFill>
            </a:endParaRPr>
          </a:p>
        </p:txBody>
      </p:sp>
      <p:sp>
        <p:nvSpPr>
          <p:cNvPr id="3" name="Content Placeholder 2"/>
          <p:cNvSpPr>
            <a:spLocks noGrp="1"/>
          </p:cNvSpPr>
          <p:nvPr>
            <p:ph sz="quarter" idx="1"/>
          </p:nvPr>
        </p:nvSpPr>
        <p:spPr/>
        <p:txBody>
          <a:bodyPr/>
          <a:lstStyle/>
          <a:p>
            <a:pPr marL="0" indent="0">
              <a:buNone/>
            </a:pPr>
            <a:r>
              <a:rPr lang="en-US" dirty="0"/>
              <a:t></a:t>
            </a:r>
            <a:r>
              <a:rPr lang="en-US" b="1" dirty="0" smtClean="0"/>
              <a:t>Uncertainty </a:t>
            </a:r>
            <a:r>
              <a:rPr lang="en-US" b="1" dirty="0"/>
              <a:t>of income</a:t>
            </a:r>
            <a:endParaRPr lang="en-US" b="1" dirty="0"/>
          </a:p>
          <a:p>
            <a:pPr marL="0" indent="0">
              <a:buNone/>
            </a:pPr>
            <a:r>
              <a:rPr lang="en-US" dirty="0"/>
              <a:t> </a:t>
            </a:r>
            <a:r>
              <a:rPr lang="en-US" b="1" dirty="0"/>
              <a:t>Risk of losing your entire investment</a:t>
            </a:r>
            <a:endParaRPr lang="en-US" b="1" dirty="0"/>
          </a:p>
          <a:p>
            <a:pPr marL="0" indent="0">
              <a:buNone/>
            </a:pPr>
            <a:r>
              <a:rPr lang="en-US" dirty="0"/>
              <a:t> </a:t>
            </a:r>
            <a:r>
              <a:rPr lang="en-US" b="1" dirty="0"/>
              <a:t>Long hours and hard work</a:t>
            </a:r>
            <a:endParaRPr lang="en-US" b="1" dirty="0"/>
          </a:p>
          <a:p>
            <a:pPr marL="0" indent="0">
              <a:buNone/>
            </a:pPr>
            <a:r>
              <a:rPr lang="en-US" dirty="0"/>
              <a:t> </a:t>
            </a:r>
            <a:r>
              <a:rPr lang="en-US" b="1" dirty="0"/>
              <a:t>Lower quality of life until the business gets</a:t>
            </a:r>
            <a:endParaRPr lang="en-US" b="1" dirty="0"/>
          </a:p>
          <a:p>
            <a:pPr marL="0" indent="0">
              <a:buNone/>
            </a:pPr>
            <a:r>
              <a:rPr lang="en-US" b="1" dirty="0" smtClean="0"/>
              <a:t>     established</a:t>
            </a:r>
            <a:endParaRPr lang="en-US" b="1" dirty="0"/>
          </a:p>
          <a:p>
            <a:pPr marL="0" indent="0">
              <a:buNone/>
            </a:pPr>
            <a:r>
              <a:rPr lang="en-US" dirty="0"/>
              <a:t> </a:t>
            </a:r>
            <a:r>
              <a:rPr lang="en-US" b="1" dirty="0"/>
              <a:t>High levels of stress</a:t>
            </a:r>
            <a:endParaRPr lang="en-US" b="1" dirty="0"/>
          </a:p>
          <a:p>
            <a:pPr marL="0" indent="0">
              <a:buNone/>
            </a:pPr>
            <a:r>
              <a:rPr lang="en-US" dirty="0"/>
              <a:t> </a:t>
            </a:r>
            <a:r>
              <a:rPr lang="en-US" b="1" dirty="0"/>
              <a:t>Complete responsibility</a:t>
            </a:r>
            <a:endParaRPr lang="en-US" b="1" dirty="0"/>
          </a:p>
          <a:p>
            <a:pPr marL="0" indent="0">
              <a:buNone/>
            </a:pPr>
            <a:r>
              <a:rPr lang="en-US" dirty="0"/>
              <a:t> </a:t>
            </a:r>
            <a:r>
              <a:rPr lang="en-US" b="1" dirty="0"/>
              <a:t>Discouragement</a:t>
            </a:r>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57355" y="3810000"/>
            <a:ext cx="3780167" cy="246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C00000"/>
                </a:solidFill>
              </a:rPr>
              <a:t>What is an Entrepreneur?</a:t>
            </a:r>
            <a:endParaRPr lang="en-US" sz="3600" dirty="0">
              <a:solidFill>
                <a:srgbClr val="C00000"/>
              </a:solidFill>
            </a:endParaRPr>
          </a:p>
        </p:txBody>
      </p:sp>
      <p:sp>
        <p:nvSpPr>
          <p:cNvPr id="3" name="Content Placeholder 2"/>
          <p:cNvSpPr>
            <a:spLocks noGrp="1"/>
          </p:cNvSpPr>
          <p:nvPr>
            <p:ph sz="quarter" idx="1"/>
          </p:nvPr>
        </p:nvSpPr>
        <p:spPr>
          <a:xfrm>
            <a:off x="457200" y="1981200"/>
            <a:ext cx="8077200" cy="4038599"/>
          </a:xfrm>
        </p:spPr>
        <p:txBody>
          <a:bodyPr>
            <a:normAutofit/>
          </a:bodyPr>
          <a:lstStyle/>
          <a:p>
            <a:pPr marL="0" indent="0">
              <a:buNone/>
            </a:pPr>
            <a:r>
              <a:rPr lang="en-US" sz="2800" b="1" dirty="0"/>
              <a:t>One who creates a new business in the face</a:t>
            </a:r>
            <a:endParaRPr lang="en-US" sz="2800" dirty="0"/>
          </a:p>
          <a:p>
            <a:pPr marL="0" indent="0">
              <a:buNone/>
            </a:pPr>
            <a:r>
              <a:rPr lang="en-US" sz="2800" b="1" dirty="0"/>
              <a:t>of risk and uncertainty for the purpose of</a:t>
            </a:r>
            <a:endParaRPr lang="en-US" sz="2800" dirty="0"/>
          </a:p>
          <a:p>
            <a:pPr marL="0" indent="0">
              <a:buNone/>
            </a:pPr>
            <a:r>
              <a:rPr lang="en-US" sz="2800" b="1" dirty="0"/>
              <a:t>achieving profit and growth </a:t>
            </a:r>
            <a:r>
              <a:rPr lang="en-US" sz="2800" b="1" dirty="0" smtClean="0"/>
              <a:t>by identifying</a:t>
            </a:r>
            <a:r>
              <a:rPr lang="en-US" sz="2800" b="1" dirty="0"/>
              <a:t> </a:t>
            </a:r>
            <a:r>
              <a:rPr lang="en-US" sz="2800" b="1" dirty="0" smtClean="0"/>
              <a:t>opportunities</a:t>
            </a:r>
            <a:r>
              <a:rPr lang="en-US" sz="2800" b="1" dirty="0"/>
              <a:t> and </a:t>
            </a:r>
            <a:r>
              <a:rPr lang="en-US" sz="2800" b="1" dirty="0" smtClean="0"/>
              <a:t>assembling</a:t>
            </a:r>
            <a:endParaRPr lang="en-US" sz="2800" dirty="0" smtClean="0"/>
          </a:p>
          <a:p>
            <a:pPr marL="0" indent="0">
              <a:buNone/>
            </a:pPr>
            <a:r>
              <a:rPr lang="en-US" sz="2800" b="1" dirty="0" smtClean="0"/>
              <a:t>the necessary resources to capitalize on</a:t>
            </a:r>
            <a:endParaRPr lang="en-US" sz="2800" dirty="0" smtClean="0"/>
          </a:p>
          <a:p>
            <a:pPr marL="0" indent="0">
              <a:buNone/>
            </a:pPr>
            <a:r>
              <a:rPr lang="en-US" sz="2800" b="1" dirty="0" smtClean="0"/>
              <a:t>them</a:t>
            </a:r>
            <a:r>
              <a:rPr lang="en-US" sz="2800" b="1" dirty="0"/>
              <a:t>.</a:t>
            </a:r>
            <a:endParaRPr lang="en-US" sz="2800" dirty="0"/>
          </a:p>
          <a:p>
            <a:pPr marL="0" indent="0">
              <a:buNone/>
            </a:pPr>
            <a:endParaRPr 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086600" y="4619625"/>
            <a:ext cx="1524000" cy="1622425"/>
          </a:xfrm>
          <a:custGeom>
            <a:avLst/>
            <a:gdLst>
              <a:gd name="connsiteX0" fmla="*/ 525398 w 1524000"/>
              <a:gd name="connsiteY0" fmla="*/ 82550 h 1622425"/>
              <a:gd name="connsiteX1" fmla="*/ 376173 w 1524000"/>
              <a:gd name="connsiteY1" fmla="*/ 626998 h 1622425"/>
              <a:gd name="connsiteX2" fmla="*/ 201548 w 1524000"/>
              <a:gd name="connsiteY2" fmla="*/ 1092200 h 1622425"/>
              <a:gd name="connsiteX3" fmla="*/ 0 w 1524000"/>
              <a:gd name="connsiteY3" fmla="*/ 1622425 h 1622425"/>
              <a:gd name="connsiteX4" fmla="*/ 169798 w 1524000"/>
              <a:gd name="connsiteY4" fmla="*/ 1517650 h 1622425"/>
              <a:gd name="connsiteX5" fmla="*/ 365125 w 1524000"/>
              <a:gd name="connsiteY5" fmla="*/ 1398587 h 1622425"/>
              <a:gd name="connsiteX6" fmla="*/ 473075 w 1524000"/>
              <a:gd name="connsiteY6" fmla="*/ 1343025 h 1622425"/>
              <a:gd name="connsiteX7" fmla="*/ 560323 w 1524000"/>
              <a:gd name="connsiteY7" fmla="*/ 1308100 h 1622425"/>
              <a:gd name="connsiteX8" fmla="*/ 646048 w 1524000"/>
              <a:gd name="connsiteY8" fmla="*/ 1287462 h 1622425"/>
              <a:gd name="connsiteX9" fmla="*/ 725551 w 1524000"/>
              <a:gd name="connsiteY9" fmla="*/ 1279525 h 1622425"/>
              <a:gd name="connsiteX10" fmla="*/ 838200 w 1524000"/>
              <a:gd name="connsiteY10" fmla="*/ 1257300 h 1622425"/>
              <a:gd name="connsiteX11" fmla="*/ 770001 w 1524000"/>
              <a:gd name="connsiteY11" fmla="*/ 1081087 h 1622425"/>
              <a:gd name="connsiteX12" fmla="*/ 855726 w 1524000"/>
              <a:gd name="connsiteY12" fmla="*/ 1069975 h 1622425"/>
              <a:gd name="connsiteX13" fmla="*/ 958850 w 1524000"/>
              <a:gd name="connsiteY13" fmla="*/ 1092200 h 1622425"/>
              <a:gd name="connsiteX14" fmla="*/ 1062101 w 1524000"/>
              <a:gd name="connsiteY14" fmla="*/ 1141412 h 1622425"/>
              <a:gd name="connsiteX15" fmla="*/ 1143000 w 1524000"/>
              <a:gd name="connsiteY15" fmla="*/ 1189037 h 1622425"/>
              <a:gd name="connsiteX16" fmla="*/ 1211326 w 1524000"/>
              <a:gd name="connsiteY16" fmla="*/ 1243012 h 1622425"/>
              <a:gd name="connsiteX17" fmla="*/ 1282700 w 1524000"/>
              <a:gd name="connsiteY17" fmla="*/ 1298575 h 1622425"/>
              <a:gd name="connsiteX18" fmla="*/ 1395476 w 1524000"/>
              <a:gd name="connsiteY18" fmla="*/ 1398587 h 1622425"/>
              <a:gd name="connsiteX19" fmla="*/ 1524000 w 1524000"/>
              <a:gd name="connsiteY19" fmla="*/ 1495425 h 1622425"/>
              <a:gd name="connsiteX20" fmla="*/ 1495425 w 1524000"/>
              <a:gd name="connsiteY20" fmla="*/ 1149350 h 1622425"/>
              <a:gd name="connsiteX21" fmla="*/ 1427226 w 1524000"/>
              <a:gd name="connsiteY21" fmla="*/ 873125 h 1622425"/>
              <a:gd name="connsiteX22" fmla="*/ 1354201 w 1524000"/>
              <a:gd name="connsiteY22" fmla="*/ 552450 h 1622425"/>
              <a:gd name="connsiteX23" fmla="*/ 1293876 w 1524000"/>
              <a:gd name="connsiteY23" fmla="*/ 317500 h 1622425"/>
              <a:gd name="connsiteX24" fmla="*/ 1254125 w 1524000"/>
              <a:gd name="connsiteY24" fmla="*/ 133350 h 1622425"/>
              <a:gd name="connsiteX25" fmla="*/ 1236726 w 1524000"/>
              <a:gd name="connsiteY25" fmla="*/ 0 h 1622425"/>
              <a:gd name="connsiteX26" fmla="*/ 525398 w 1524000"/>
              <a:gd name="connsiteY26" fmla="*/ 82550 h 16224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524000" h="1622425">
                <a:moveTo>
                  <a:pt x="525398" y="82550"/>
                </a:moveTo>
                <a:lnTo>
                  <a:pt x="376173" y="626998"/>
                </a:lnTo>
                <a:lnTo>
                  <a:pt x="201548" y="1092200"/>
                </a:lnTo>
                <a:lnTo>
                  <a:pt x="0" y="1622425"/>
                </a:lnTo>
                <a:lnTo>
                  <a:pt x="169798" y="1517650"/>
                </a:lnTo>
                <a:lnTo>
                  <a:pt x="365125" y="1398587"/>
                </a:lnTo>
                <a:lnTo>
                  <a:pt x="473075" y="1343025"/>
                </a:lnTo>
                <a:lnTo>
                  <a:pt x="560323" y="1308100"/>
                </a:lnTo>
                <a:lnTo>
                  <a:pt x="646048" y="1287462"/>
                </a:lnTo>
                <a:lnTo>
                  <a:pt x="725551" y="1279525"/>
                </a:lnTo>
                <a:lnTo>
                  <a:pt x="838200" y="1257300"/>
                </a:lnTo>
                <a:lnTo>
                  <a:pt x="770001" y="1081087"/>
                </a:lnTo>
                <a:lnTo>
                  <a:pt x="855726" y="1069975"/>
                </a:lnTo>
                <a:lnTo>
                  <a:pt x="958850" y="1092200"/>
                </a:lnTo>
                <a:lnTo>
                  <a:pt x="1062101" y="1141412"/>
                </a:lnTo>
                <a:lnTo>
                  <a:pt x="1143000" y="1189037"/>
                </a:lnTo>
                <a:lnTo>
                  <a:pt x="1211326" y="1243012"/>
                </a:lnTo>
                <a:lnTo>
                  <a:pt x="1282700" y="1298575"/>
                </a:lnTo>
                <a:lnTo>
                  <a:pt x="1395476" y="1398587"/>
                </a:lnTo>
                <a:lnTo>
                  <a:pt x="1524000" y="1495425"/>
                </a:lnTo>
                <a:lnTo>
                  <a:pt x="1495425" y="1149350"/>
                </a:lnTo>
                <a:lnTo>
                  <a:pt x="1427226" y="873125"/>
                </a:lnTo>
                <a:lnTo>
                  <a:pt x="1354201" y="552450"/>
                </a:lnTo>
                <a:lnTo>
                  <a:pt x="1293876" y="317500"/>
                </a:lnTo>
                <a:lnTo>
                  <a:pt x="1254125" y="133350"/>
                </a:lnTo>
                <a:lnTo>
                  <a:pt x="1236726" y="0"/>
                </a:lnTo>
                <a:lnTo>
                  <a:pt x="525398" y="8255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080250" y="4613275"/>
            <a:ext cx="1536700" cy="1635125"/>
          </a:xfrm>
          <a:custGeom>
            <a:avLst/>
            <a:gdLst>
              <a:gd name="connsiteX0" fmla="*/ 531748 w 1536700"/>
              <a:gd name="connsiteY0" fmla="*/ 88900 h 1635125"/>
              <a:gd name="connsiteX1" fmla="*/ 382523 w 1536700"/>
              <a:gd name="connsiteY1" fmla="*/ 633348 h 1635125"/>
              <a:gd name="connsiteX2" fmla="*/ 207898 w 1536700"/>
              <a:gd name="connsiteY2" fmla="*/ 1098550 h 1635125"/>
              <a:gd name="connsiteX3" fmla="*/ 6350 w 1536700"/>
              <a:gd name="connsiteY3" fmla="*/ 1628775 h 1635125"/>
              <a:gd name="connsiteX4" fmla="*/ 176148 w 1536700"/>
              <a:gd name="connsiteY4" fmla="*/ 1524000 h 1635125"/>
              <a:gd name="connsiteX5" fmla="*/ 371475 w 1536700"/>
              <a:gd name="connsiteY5" fmla="*/ 1404937 h 1635125"/>
              <a:gd name="connsiteX6" fmla="*/ 479425 w 1536700"/>
              <a:gd name="connsiteY6" fmla="*/ 1349375 h 1635125"/>
              <a:gd name="connsiteX7" fmla="*/ 566673 w 1536700"/>
              <a:gd name="connsiteY7" fmla="*/ 1314450 h 1635125"/>
              <a:gd name="connsiteX8" fmla="*/ 652398 w 1536700"/>
              <a:gd name="connsiteY8" fmla="*/ 1293812 h 1635125"/>
              <a:gd name="connsiteX9" fmla="*/ 731901 w 1536700"/>
              <a:gd name="connsiteY9" fmla="*/ 1285875 h 1635125"/>
              <a:gd name="connsiteX10" fmla="*/ 844550 w 1536700"/>
              <a:gd name="connsiteY10" fmla="*/ 1263650 h 1635125"/>
              <a:gd name="connsiteX11" fmla="*/ 776351 w 1536700"/>
              <a:gd name="connsiteY11" fmla="*/ 1087437 h 1635125"/>
              <a:gd name="connsiteX12" fmla="*/ 862076 w 1536700"/>
              <a:gd name="connsiteY12" fmla="*/ 1076325 h 1635125"/>
              <a:gd name="connsiteX13" fmla="*/ 965200 w 1536700"/>
              <a:gd name="connsiteY13" fmla="*/ 1098550 h 1635125"/>
              <a:gd name="connsiteX14" fmla="*/ 1068451 w 1536700"/>
              <a:gd name="connsiteY14" fmla="*/ 1147762 h 1635125"/>
              <a:gd name="connsiteX15" fmla="*/ 1149350 w 1536700"/>
              <a:gd name="connsiteY15" fmla="*/ 1195387 h 1635125"/>
              <a:gd name="connsiteX16" fmla="*/ 1217676 w 1536700"/>
              <a:gd name="connsiteY16" fmla="*/ 1249362 h 1635125"/>
              <a:gd name="connsiteX17" fmla="*/ 1289050 w 1536700"/>
              <a:gd name="connsiteY17" fmla="*/ 1304925 h 1635125"/>
              <a:gd name="connsiteX18" fmla="*/ 1401826 w 1536700"/>
              <a:gd name="connsiteY18" fmla="*/ 1404937 h 1635125"/>
              <a:gd name="connsiteX19" fmla="*/ 1530350 w 1536700"/>
              <a:gd name="connsiteY19" fmla="*/ 1501775 h 1635125"/>
              <a:gd name="connsiteX20" fmla="*/ 1501775 w 1536700"/>
              <a:gd name="connsiteY20" fmla="*/ 1155700 h 1635125"/>
              <a:gd name="connsiteX21" fmla="*/ 1433576 w 1536700"/>
              <a:gd name="connsiteY21" fmla="*/ 879475 h 1635125"/>
              <a:gd name="connsiteX22" fmla="*/ 1360551 w 1536700"/>
              <a:gd name="connsiteY22" fmla="*/ 558800 h 1635125"/>
              <a:gd name="connsiteX23" fmla="*/ 1300226 w 1536700"/>
              <a:gd name="connsiteY23" fmla="*/ 323850 h 1635125"/>
              <a:gd name="connsiteX24" fmla="*/ 1260475 w 1536700"/>
              <a:gd name="connsiteY24" fmla="*/ 139700 h 1635125"/>
              <a:gd name="connsiteX25" fmla="*/ 1243076 w 1536700"/>
              <a:gd name="connsiteY25" fmla="*/ 6350 h 1635125"/>
              <a:gd name="connsiteX26" fmla="*/ 531748 w 1536700"/>
              <a:gd name="connsiteY26" fmla="*/ 88900 h 16351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536700" h="1635125">
                <a:moveTo>
                  <a:pt x="531748" y="88900"/>
                </a:moveTo>
                <a:lnTo>
                  <a:pt x="382523" y="633348"/>
                </a:lnTo>
                <a:lnTo>
                  <a:pt x="207898" y="1098550"/>
                </a:lnTo>
                <a:lnTo>
                  <a:pt x="6350" y="1628775"/>
                </a:lnTo>
                <a:lnTo>
                  <a:pt x="176148" y="1524000"/>
                </a:lnTo>
                <a:lnTo>
                  <a:pt x="371475" y="1404937"/>
                </a:lnTo>
                <a:lnTo>
                  <a:pt x="479425" y="1349375"/>
                </a:lnTo>
                <a:lnTo>
                  <a:pt x="566673" y="1314450"/>
                </a:lnTo>
                <a:lnTo>
                  <a:pt x="652398" y="1293812"/>
                </a:lnTo>
                <a:lnTo>
                  <a:pt x="731901" y="1285875"/>
                </a:lnTo>
                <a:lnTo>
                  <a:pt x="844550" y="1263650"/>
                </a:lnTo>
                <a:lnTo>
                  <a:pt x="776351" y="1087437"/>
                </a:lnTo>
                <a:lnTo>
                  <a:pt x="862076" y="1076325"/>
                </a:lnTo>
                <a:lnTo>
                  <a:pt x="965200" y="1098550"/>
                </a:lnTo>
                <a:lnTo>
                  <a:pt x="1068451" y="1147762"/>
                </a:lnTo>
                <a:lnTo>
                  <a:pt x="1149350" y="1195387"/>
                </a:lnTo>
                <a:lnTo>
                  <a:pt x="1217676" y="1249362"/>
                </a:lnTo>
                <a:lnTo>
                  <a:pt x="1289050" y="1304925"/>
                </a:lnTo>
                <a:lnTo>
                  <a:pt x="1401826" y="1404937"/>
                </a:lnTo>
                <a:lnTo>
                  <a:pt x="1530350" y="1501775"/>
                </a:lnTo>
                <a:lnTo>
                  <a:pt x="1501775" y="1155700"/>
                </a:lnTo>
                <a:lnTo>
                  <a:pt x="1433576" y="879475"/>
                </a:lnTo>
                <a:lnTo>
                  <a:pt x="1360551" y="558800"/>
                </a:lnTo>
                <a:lnTo>
                  <a:pt x="1300226" y="323850"/>
                </a:lnTo>
                <a:lnTo>
                  <a:pt x="1260475" y="139700"/>
                </a:lnTo>
                <a:lnTo>
                  <a:pt x="1243076" y="6350"/>
                </a:lnTo>
                <a:lnTo>
                  <a:pt x="531748" y="8890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7488301" y="4038600"/>
            <a:ext cx="912748" cy="835025"/>
          </a:xfrm>
          <a:custGeom>
            <a:avLst/>
            <a:gdLst>
              <a:gd name="connsiteX0" fmla="*/ 0 w 912748"/>
              <a:gd name="connsiteY0" fmla="*/ 417448 h 835025"/>
              <a:gd name="connsiteX1" fmla="*/ 456310 w 912748"/>
              <a:gd name="connsiteY1" fmla="*/ 0 h 835025"/>
              <a:gd name="connsiteX2" fmla="*/ 456310 w 912748"/>
              <a:gd name="connsiteY2" fmla="*/ 0 h 835025"/>
              <a:gd name="connsiteX3" fmla="*/ 456310 w 912748"/>
              <a:gd name="connsiteY3" fmla="*/ 0 h 835025"/>
              <a:gd name="connsiteX4" fmla="*/ 912748 w 912748"/>
              <a:gd name="connsiteY4" fmla="*/ 417576 h 835025"/>
              <a:gd name="connsiteX5" fmla="*/ 912748 w 912748"/>
              <a:gd name="connsiteY5" fmla="*/ 417576 h 835025"/>
              <a:gd name="connsiteX6" fmla="*/ 912748 w 912748"/>
              <a:gd name="connsiteY6" fmla="*/ 417576 h 835025"/>
              <a:gd name="connsiteX7" fmla="*/ 456310 w 912748"/>
              <a:gd name="connsiteY7" fmla="*/ 835025 h 835025"/>
              <a:gd name="connsiteX8" fmla="*/ 456310 w 912748"/>
              <a:gd name="connsiteY8" fmla="*/ 835025 h 835025"/>
              <a:gd name="connsiteX9" fmla="*/ 456310 w 912748"/>
              <a:gd name="connsiteY9" fmla="*/ 835025 h 835025"/>
              <a:gd name="connsiteX10" fmla="*/ 0 w 912748"/>
              <a:gd name="connsiteY10" fmla="*/ 417576 h 835025"/>
              <a:gd name="connsiteX11" fmla="*/ 0 w 912748"/>
              <a:gd name="connsiteY11" fmla="*/ 417576 h 835025"/>
              <a:gd name="connsiteX12" fmla="*/ 0 w 912748"/>
              <a:gd name="connsiteY12" fmla="*/ 417448 h 8350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912748" h="835025">
                <a:moveTo>
                  <a:pt x="0" y="417448"/>
                </a:moveTo>
                <a:cubicBezTo>
                  <a:pt x="0" y="186944"/>
                  <a:pt x="204216" y="0"/>
                  <a:pt x="456310" y="0"/>
                </a:cubicBezTo>
                <a:cubicBezTo>
                  <a:pt x="456310" y="0"/>
                  <a:pt x="456310" y="0"/>
                  <a:pt x="456310" y="0"/>
                </a:cubicBezTo>
                <a:lnTo>
                  <a:pt x="456310" y="0"/>
                </a:lnTo>
                <a:cubicBezTo>
                  <a:pt x="708405" y="0"/>
                  <a:pt x="912748" y="186944"/>
                  <a:pt x="912748" y="417576"/>
                </a:cubicBezTo>
                <a:cubicBezTo>
                  <a:pt x="912748" y="417576"/>
                  <a:pt x="912748" y="417576"/>
                  <a:pt x="912748" y="417576"/>
                </a:cubicBezTo>
                <a:lnTo>
                  <a:pt x="912748" y="417576"/>
                </a:lnTo>
                <a:cubicBezTo>
                  <a:pt x="912748" y="648080"/>
                  <a:pt x="708405" y="835025"/>
                  <a:pt x="456310" y="835025"/>
                </a:cubicBezTo>
                <a:cubicBezTo>
                  <a:pt x="456310" y="835025"/>
                  <a:pt x="456310" y="835025"/>
                  <a:pt x="456310" y="835025"/>
                </a:cubicBezTo>
                <a:lnTo>
                  <a:pt x="456310" y="835025"/>
                </a:lnTo>
                <a:cubicBezTo>
                  <a:pt x="204216" y="835025"/>
                  <a:pt x="0" y="648080"/>
                  <a:pt x="0" y="417576"/>
                </a:cubicBezTo>
                <a:cubicBezTo>
                  <a:pt x="0" y="417576"/>
                  <a:pt x="0" y="417576"/>
                  <a:pt x="0" y="417576"/>
                </a:cubicBezTo>
                <a:lnTo>
                  <a:pt x="0" y="417448"/>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481951" y="4032250"/>
            <a:ext cx="925448" cy="847725"/>
          </a:xfrm>
          <a:custGeom>
            <a:avLst/>
            <a:gdLst>
              <a:gd name="connsiteX0" fmla="*/ 6350 w 925448"/>
              <a:gd name="connsiteY0" fmla="*/ 423798 h 847725"/>
              <a:gd name="connsiteX1" fmla="*/ 462660 w 925448"/>
              <a:gd name="connsiteY1" fmla="*/ 6350 h 847725"/>
              <a:gd name="connsiteX2" fmla="*/ 462660 w 925448"/>
              <a:gd name="connsiteY2" fmla="*/ 6350 h 847725"/>
              <a:gd name="connsiteX3" fmla="*/ 462660 w 925448"/>
              <a:gd name="connsiteY3" fmla="*/ 6350 h 847725"/>
              <a:gd name="connsiteX4" fmla="*/ 919098 w 925448"/>
              <a:gd name="connsiteY4" fmla="*/ 423926 h 847725"/>
              <a:gd name="connsiteX5" fmla="*/ 919098 w 925448"/>
              <a:gd name="connsiteY5" fmla="*/ 423926 h 847725"/>
              <a:gd name="connsiteX6" fmla="*/ 919098 w 925448"/>
              <a:gd name="connsiteY6" fmla="*/ 423926 h 847725"/>
              <a:gd name="connsiteX7" fmla="*/ 462660 w 925448"/>
              <a:gd name="connsiteY7" fmla="*/ 841375 h 847725"/>
              <a:gd name="connsiteX8" fmla="*/ 462660 w 925448"/>
              <a:gd name="connsiteY8" fmla="*/ 841375 h 847725"/>
              <a:gd name="connsiteX9" fmla="*/ 462660 w 925448"/>
              <a:gd name="connsiteY9" fmla="*/ 841375 h 847725"/>
              <a:gd name="connsiteX10" fmla="*/ 6350 w 925448"/>
              <a:gd name="connsiteY10" fmla="*/ 423926 h 847725"/>
              <a:gd name="connsiteX11" fmla="*/ 6350 w 925448"/>
              <a:gd name="connsiteY11" fmla="*/ 423926 h 847725"/>
              <a:gd name="connsiteX12" fmla="*/ 6350 w 925448"/>
              <a:gd name="connsiteY12" fmla="*/ 423798 h 8477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925448" h="847725">
                <a:moveTo>
                  <a:pt x="6350" y="423798"/>
                </a:moveTo>
                <a:cubicBezTo>
                  <a:pt x="6350" y="193294"/>
                  <a:pt x="210566" y="6350"/>
                  <a:pt x="462660" y="6350"/>
                </a:cubicBezTo>
                <a:cubicBezTo>
                  <a:pt x="462660" y="6350"/>
                  <a:pt x="462660" y="6350"/>
                  <a:pt x="462660" y="6350"/>
                </a:cubicBezTo>
                <a:lnTo>
                  <a:pt x="462660" y="6350"/>
                </a:lnTo>
                <a:cubicBezTo>
                  <a:pt x="714755" y="6350"/>
                  <a:pt x="919098" y="193294"/>
                  <a:pt x="919098" y="423926"/>
                </a:cubicBezTo>
                <a:cubicBezTo>
                  <a:pt x="919098" y="423926"/>
                  <a:pt x="919098" y="423926"/>
                  <a:pt x="919098" y="423926"/>
                </a:cubicBezTo>
                <a:lnTo>
                  <a:pt x="919098" y="423926"/>
                </a:lnTo>
                <a:cubicBezTo>
                  <a:pt x="919098" y="654430"/>
                  <a:pt x="714755" y="841375"/>
                  <a:pt x="462660" y="841375"/>
                </a:cubicBezTo>
                <a:cubicBezTo>
                  <a:pt x="462660" y="841375"/>
                  <a:pt x="462660" y="841375"/>
                  <a:pt x="462660" y="841375"/>
                </a:cubicBezTo>
                <a:lnTo>
                  <a:pt x="462660" y="841375"/>
                </a:lnTo>
                <a:cubicBezTo>
                  <a:pt x="210566" y="841375"/>
                  <a:pt x="6350" y="654430"/>
                  <a:pt x="6350" y="423926"/>
                </a:cubicBezTo>
                <a:cubicBezTo>
                  <a:pt x="6350" y="423926"/>
                  <a:pt x="6350" y="423926"/>
                  <a:pt x="6350" y="423926"/>
                </a:cubicBezTo>
                <a:lnTo>
                  <a:pt x="6350" y="42379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505700" y="4062348"/>
            <a:ext cx="887348" cy="828802"/>
          </a:xfrm>
          <a:custGeom>
            <a:avLst/>
            <a:gdLst>
              <a:gd name="connsiteX0" fmla="*/ 436498 w 887348"/>
              <a:gd name="connsiteY0" fmla="*/ 0 h 828802"/>
              <a:gd name="connsiteX1" fmla="*/ 404748 w 887348"/>
              <a:gd name="connsiteY1" fmla="*/ 152400 h 828802"/>
              <a:gd name="connsiteX2" fmla="*/ 312673 w 887348"/>
              <a:gd name="connsiteY2" fmla="*/ 19050 h 828802"/>
              <a:gd name="connsiteX3" fmla="*/ 333375 w 887348"/>
              <a:gd name="connsiteY3" fmla="*/ 166751 h 828802"/>
              <a:gd name="connsiteX4" fmla="*/ 220598 w 887348"/>
              <a:gd name="connsiteY4" fmla="*/ 55626 h 828802"/>
              <a:gd name="connsiteX5" fmla="*/ 263525 w 887348"/>
              <a:gd name="connsiteY5" fmla="*/ 201676 h 828802"/>
              <a:gd name="connsiteX6" fmla="*/ 142875 w 887348"/>
              <a:gd name="connsiteY6" fmla="*/ 114300 h 828802"/>
              <a:gd name="connsiteX7" fmla="*/ 212725 w 887348"/>
              <a:gd name="connsiteY7" fmla="*/ 252476 h 828802"/>
              <a:gd name="connsiteX8" fmla="*/ 63500 w 887348"/>
              <a:gd name="connsiteY8" fmla="*/ 200025 h 828802"/>
              <a:gd name="connsiteX9" fmla="*/ 169798 w 887348"/>
              <a:gd name="connsiteY9" fmla="*/ 312801 h 828802"/>
              <a:gd name="connsiteX10" fmla="*/ 14223 w 887348"/>
              <a:gd name="connsiteY10" fmla="*/ 296926 h 828802"/>
              <a:gd name="connsiteX11" fmla="*/ 160273 w 887348"/>
              <a:gd name="connsiteY11" fmla="*/ 371475 h 828802"/>
              <a:gd name="connsiteX12" fmla="*/ 0 w 887348"/>
              <a:gd name="connsiteY12" fmla="*/ 409575 h 828802"/>
              <a:gd name="connsiteX13" fmla="*/ 160273 w 887348"/>
              <a:gd name="connsiteY13" fmla="*/ 446151 h 828802"/>
              <a:gd name="connsiteX14" fmla="*/ 14223 w 887348"/>
              <a:gd name="connsiteY14" fmla="*/ 512826 h 828802"/>
              <a:gd name="connsiteX15" fmla="*/ 172973 w 887348"/>
              <a:gd name="connsiteY15" fmla="*/ 516001 h 828802"/>
              <a:gd name="connsiteX16" fmla="*/ 57150 w 887348"/>
              <a:gd name="connsiteY16" fmla="*/ 620776 h 828802"/>
              <a:gd name="connsiteX17" fmla="*/ 209550 w 887348"/>
              <a:gd name="connsiteY17" fmla="*/ 576326 h 828802"/>
              <a:gd name="connsiteX18" fmla="*/ 127000 w 887348"/>
              <a:gd name="connsiteY18" fmla="*/ 703326 h 828802"/>
              <a:gd name="connsiteX19" fmla="*/ 263525 w 887348"/>
              <a:gd name="connsiteY19" fmla="*/ 628777 h 828802"/>
              <a:gd name="connsiteX20" fmla="*/ 220598 w 887348"/>
              <a:gd name="connsiteY20" fmla="*/ 770001 h 828802"/>
              <a:gd name="connsiteX21" fmla="*/ 319023 w 887348"/>
              <a:gd name="connsiteY21" fmla="*/ 668401 h 828802"/>
              <a:gd name="connsiteX22" fmla="*/ 315848 w 887348"/>
              <a:gd name="connsiteY22" fmla="*/ 814451 h 828802"/>
              <a:gd name="connsiteX23" fmla="*/ 387350 w 887348"/>
              <a:gd name="connsiteY23" fmla="*/ 679577 h 828802"/>
              <a:gd name="connsiteX24" fmla="*/ 436498 w 887348"/>
              <a:gd name="connsiteY24" fmla="*/ 828802 h 828802"/>
              <a:gd name="connsiteX25" fmla="*/ 473075 w 887348"/>
              <a:gd name="connsiteY25" fmla="*/ 684276 h 828802"/>
              <a:gd name="connsiteX26" fmla="*/ 522223 w 887348"/>
              <a:gd name="connsiteY26" fmla="*/ 820801 h 828802"/>
              <a:gd name="connsiteX27" fmla="*/ 550798 w 887348"/>
              <a:gd name="connsiteY27" fmla="*/ 670052 h 828802"/>
              <a:gd name="connsiteX28" fmla="*/ 631825 w 887348"/>
              <a:gd name="connsiteY28" fmla="*/ 787527 h 828802"/>
              <a:gd name="connsiteX29" fmla="*/ 611123 w 887348"/>
              <a:gd name="connsiteY29" fmla="*/ 638302 h 828802"/>
              <a:gd name="connsiteX30" fmla="*/ 723900 w 887348"/>
              <a:gd name="connsiteY30" fmla="*/ 724027 h 828802"/>
              <a:gd name="connsiteX31" fmla="*/ 669925 w 887348"/>
              <a:gd name="connsiteY31" fmla="*/ 584327 h 828802"/>
              <a:gd name="connsiteX32" fmla="*/ 812800 w 887348"/>
              <a:gd name="connsiteY32" fmla="*/ 635127 h 828802"/>
              <a:gd name="connsiteX33" fmla="*/ 714375 w 887348"/>
              <a:gd name="connsiteY33" fmla="*/ 527177 h 828802"/>
              <a:gd name="connsiteX34" fmla="*/ 866775 w 887348"/>
              <a:gd name="connsiteY34" fmla="*/ 524002 h 828802"/>
              <a:gd name="connsiteX35" fmla="*/ 731773 w 887348"/>
              <a:gd name="connsiteY35" fmla="*/ 463677 h 828802"/>
              <a:gd name="connsiteX36" fmla="*/ 887348 w 887348"/>
              <a:gd name="connsiteY36" fmla="*/ 409575 h 828802"/>
              <a:gd name="connsiteX37" fmla="*/ 727075 w 887348"/>
              <a:gd name="connsiteY37" fmla="*/ 374650 h 828802"/>
              <a:gd name="connsiteX38" fmla="*/ 876300 w 887348"/>
              <a:gd name="connsiteY38" fmla="*/ 315976 h 828802"/>
              <a:gd name="connsiteX39" fmla="*/ 709548 w 887348"/>
              <a:gd name="connsiteY39" fmla="*/ 307975 h 828802"/>
              <a:gd name="connsiteX40" fmla="*/ 841375 w 887348"/>
              <a:gd name="connsiteY40" fmla="*/ 223901 h 828802"/>
              <a:gd name="connsiteX41" fmla="*/ 684148 w 887348"/>
              <a:gd name="connsiteY41" fmla="*/ 246126 h 828802"/>
              <a:gd name="connsiteX42" fmla="*/ 777875 w 887348"/>
              <a:gd name="connsiteY42" fmla="*/ 136525 h 828802"/>
              <a:gd name="connsiteX43" fmla="*/ 635000 w 887348"/>
              <a:gd name="connsiteY43" fmla="*/ 200025 h 828802"/>
              <a:gd name="connsiteX44" fmla="*/ 688975 w 887348"/>
              <a:gd name="connsiteY44" fmla="*/ 74676 h 828802"/>
              <a:gd name="connsiteX45" fmla="*/ 571500 w 887348"/>
              <a:gd name="connsiteY45" fmla="*/ 166751 h 828802"/>
              <a:gd name="connsiteX46" fmla="*/ 592073 w 887348"/>
              <a:gd name="connsiteY46" fmla="*/ 25400 h 828802"/>
              <a:gd name="connsiteX47" fmla="*/ 496823 w 887348"/>
              <a:gd name="connsiteY47" fmla="*/ 144526 h 828802"/>
              <a:gd name="connsiteX48" fmla="*/ 436498 w 887348"/>
              <a:gd name="connsiteY48" fmla="*/ 0 h 8288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887348" h="828802">
                <a:moveTo>
                  <a:pt x="436498" y="0"/>
                </a:moveTo>
                <a:lnTo>
                  <a:pt x="404748" y="152400"/>
                </a:lnTo>
                <a:lnTo>
                  <a:pt x="312673" y="19050"/>
                </a:lnTo>
                <a:lnTo>
                  <a:pt x="333375" y="166751"/>
                </a:lnTo>
                <a:lnTo>
                  <a:pt x="220598" y="55626"/>
                </a:lnTo>
                <a:lnTo>
                  <a:pt x="263525" y="201676"/>
                </a:lnTo>
                <a:lnTo>
                  <a:pt x="142875" y="114300"/>
                </a:lnTo>
                <a:lnTo>
                  <a:pt x="212725" y="252476"/>
                </a:lnTo>
                <a:lnTo>
                  <a:pt x="63500" y="200025"/>
                </a:lnTo>
                <a:lnTo>
                  <a:pt x="169798" y="312801"/>
                </a:lnTo>
                <a:lnTo>
                  <a:pt x="14223" y="296926"/>
                </a:lnTo>
                <a:lnTo>
                  <a:pt x="160273" y="371475"/>
                </a:lnTo>
                <a:lnTo>
                  <a:pt x="0" y="409575"/>
                </a:lnTo>
                <a:lnTo>
                  <a:pt x="160273" y="446151"/>
                </a:lnTo>
                <a:lnTo>
                  <a:pt x="14223" y="512826"/>
                </a:lnTo>
                <a:lnTo>
                  <a:pt x="172973" y="516001"/>
                </a:lnTo>
                <a:lnTo>
                  <a:pt x="57150" y="620776"/>
                </a:lnTo>
                <a:lnTo>
                  <a:pt x="209550" y="576326"/>
                </a:lnTo>
                <a:lnTo>
                  <a:pt x="127000" y="703326"/>
                </a:lnTo>
                <a:lnTo>
                  <a:pt x="263525" y="628777"/>
                </a:lnTo>
                <a:lnTo>
                  <a:pt x="220598" y="770001"/>
                </a:lnTo>
                <a:lnTo>
                  <a:pt x="319023" y="668401"/>
                </a:lnTo>
                <a:lnTo>
                  <a:pt x="315848" y="814451"/>
                </a:lnTo>
                <a:lnTo>
                  <a:pt x="387350" y="679577"/>
                </a:lnTo>
                <a:lnTo>
                  <a:pt x="436498" y="828802"/>
                </a:lnTo>
                <a:lnTo>
                  <a:pt x="473075" y="684276"/>
                </a:lnTo>
                <a:lnTo>
                  <a:pt x="522223" y="820801"/>
                </a:lnTo>
                <a:lnTo>
                  <a:pt x="550798" y="670052"/>
                </a:lnTo>
                <a:lnTo>
                  <a:pt x="631825" y="787527"/>
                </a:lnTo>
                <a:lnTo>
                  <a:pt x="611123" y="638302"/>
                </a:lnTo>
                <a:lnTo>
                  <a:pt x="723900" y="724027"/>
                </a:lnTo>
                <a:lnTo>
                  <a:pt x="669925" y="584327"/>
                </a:lnTo>
                <a:lnTo>
                  <a:pt x="812800" y="635127"/>
                </a:lnTo>
                <a:lnTo>
                  <a:pt x="714375" y="527177"/>
                </a:lnTo>
                <a:lnTo>
                  <a:pt x="866775" y="524002"/>
                </a:lnTo>
                <a:lnTo>
                  <a:pt x="731773" y="463677"/>
                </a:lnTo>
                <a:lnTo>
                  <a:pt x="887348" y="409575"/>
                </a:lnTo>
                <a:lnTo>
                  <a:pt x="727075" y="374650"/>
                </a:lnTo>
                <a:lnTo>
                  <a:pt x="876300" y="315976"/>
                </a:lnTo>
                <a:lnTo>
                  <a:pt x="709548" y="307975"/>
                </a:lnTo>
                <a:lnTo>
                  <a:pt x="841375" y="223901"/>
                </a:lnTo>
                <a:lnTo>
                  <a:pt x="684148" y="246126"/>
                </a:lnTo>
                <a:lnTo>
                  <a:pt x="777875" y="136525"/>
                </a:lnTo>
                <a:lnTo>
                  <a:pt x="635000" y="200025"/>
                </a:lnTo>
                <a:lnTo>
                  <a:pt x="688975" y="74676"/>
                </a:lnTo>
                <a:lnTo>
                  <a:pt x="571500" y="166751"/>
                </a:lnTo>
                <a:lnTo>
                  <a:pt x="592073" y="25400"/>
                </a:lnTo>
                <a:lnTo>
                  <a:pt x="496823" y="144526"/>
                </a:lnTo>
                <a:lnTo>
                  <a:pt x="436498" y="0"/>
                </a:lnTo>
              </a:path>
            </a:pathLst>
          </a:custGeom>
          <a:solidFill>
            <a:srgbClr val="8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499350" y="4055998"/>
            <a:ext cx="900048" cy="841502"/>
          </a:xfrm>
          <a:custGeom>
            <a:avLst/>
            <a:gdLst>
              <a:gd name="connsiteX0" fmla="*/ 442848 w 900048"/>
              <a:gd name="connsiteY0" fmla="*/ 6350 h 841502"/>
              <a:gd name="connsiteX1" fmla="*/ 411098 w 900048"/>
              <a:gd name="connsiteY1" fmla="*/ 158750 h 841502"/>
              <a:gd name="connsiteX2" fmla="*/ 319023 w 900048"/>
              <a:gd name="connsiteY2" fmla="*/ 25400 h 841502"/>
              <a:gd name="connsiteX3" fmla="*/ 339725 w 900048"/>
              <a:gd name="connsiteY3" fmla="*/ 173101 h 841502"/>
              <a:gd name="connsiteX4" fmla="*/ 226948 w 900048"/>
              <a:gd name="connsiteY4" fmla="*/ 61976 h 841502"/>
              <a:gd name="connsiteX5" fmla="*/ 269875 w 900048"/>
              <a:gd name="connsiteY5" fmla="*/ 208026 h 841502"/>
              <a:gd name="connsiteX6" fmla="*/ 149225 w 900048"/>
              <a:gd name="connsiteY6" fmla="*/ 120650 h 841502"/>
              <a:gd name="connsiteX7" fmla="*/ 219075 w 900048"/>
              <a:gd name="connsiteY7" fmla="*/ 258826 h 841502"/>
              <a:gd name="connsiteX8" fmla="*/ 69850 w 900048"/>
              <a:gd name="connsiteY8" fmla="*/ 206375 h 841502"/>
              <a:gd name="connsiteX9" fmla="*/ 176148 w 900048"/>
              <a:gd name="connsiteY9" fmla="*/ 319151 h 841502"/>
              <a:gd name="connsiteX10" fmla="*/ 20573 w 900048"/>
              <a:gd name="connsiteY10" fmla="*/ 303276 h 841502"/>
              <a:gd name="connsiteX11" fmla="*/ 166623 w 900048"/>
              <a:gd name="connsiteY11" fmla="*/ 377825 h 841502"/>
              <a:gd name="connsiteX12" fmla="*/ 6350 w 900048"/>
              <a:gd name="connsiteY12" fmla="*/ 415925 h 841502"/>
              <a:gd name="connsiteX13" fmla="*/ 166623 w 900048"/>
              <a:gd name="connsiteY13" fmla="*/ 452501 h 841502"/>
              <a:gd name="connsiteX14" fmla="*/ 20573 w 900048"/>
              <a:gd name="connsiteY14" fmla="*/ 519176 h 841502"/>
              <a:gd name="connsiteX15" fmla="*/ 179323 w 900048"/>
              <a:gd name="connsiteY15" fmla="*/ 522351 h 841502"/>
              <a:gd name="connsiteX16" fmla="*/ 63500 w 900048"/>
              <a:gd name="connsiteY16" fmla="*/ 627126 h 841502"/>
              <a:gd name="connsiteX17" fmla="*/ 215900 w 900048"/>
              <a:gd name="connsiteY17" fmla="*/ 582676 h 841502"/>
              <a:gd name="connsiteX18" fmla="*/ 133350 w 900048"/>
              <a:gd name="connsiteY18" fmla="*/ 709676 h 841502"/>
              <a:gd name="connsiteX19" fmla="*/ 269875 w 900048"/>
              <a:gd name="connsiteY19" fmla="*/ 635127 h 841502"/>
              <a:gd name="connsiteX20" fmla="*/ 226948 w 900048"/>
              <a:gd name="connsiteY20" fmla="*/ 776351 h 841502"/>
              <a:gd name="connsiteX21" fmla="*/ 325373 w 900048"/>
              <a:gd name="connsiteY21" fmla="*/ 674751 h 841502"/>
              <a:gd name="connsiteX22" fmla="*/ 322198 w 900048"/>
              <a:gd name="connsiteY22" fmla="*/ 820801 h 841502"/>
              <a:gd name="connsiteX23" fmla="*/ 393700 w 900048"/>
              <a:gd name="connsiteY23" fmla="*/ 685927 h 841502"/>
              <a:gd name="connsiteX24" fmla="*/ 442848 w 900048"/>
              <a:gd name="connsiteY24" fmla="*/ 835152 h 841502"/>
              <a:gd name="connsiteX25" fmla="*/ 479425 w 900048"/>
              <a:gd name="connsiteY25" fmla="*/ 690626 h 841502"/>
              <a:gd name="connsiteX26" fmla="*/ 528573 w 900048"/>
              <a:gd name="connsiteY26" fmla="*/ 827151 h 841502"/>
              <a:gd name="connsiteX27" fmla="*/ 557148 w 900048"/>
              <a:gd name="connsiteY27" fmla="*/ 676402 h 841502"/>
              <a:gd name="connsiteX28" fmla="*/ 638175 w 900048"/>
              <a:gd name="connsiteY28" fmla="*/ 793877 h 841502"/>
              <a:gd name="connsiteX29" fmla="*/ 617473 w 900048"/>
              <a:gd name="connsiteY29" fmla="*/ 644652 h 841502"/>
              <a:gd name="connsiteX30" fmla="*/ 730250 w 900048"/>
              <a:gd name="connsiteY30" fmla="*/ 730377 h 841502"/>
              <a:gd name="connsiteX31" fmla="*/ 676275 w 900048"/>
              <a:gd name="connsiteY31" fmla="*/ 590677 h 841502"/>
              <a:gd name="connsiteX32" fmla="*/ 819150 w 900048"/>
              <a:gd name="connsiteY32" fmla="*/ 641477 h 841502"/>
              <a:gd name="connsiteX33" fmla="*/ 720725 w 900048"/>
              <a:gd name="connsiteY33" fmla="*/ 533527 h 841502"/>
              <a:gd name="connsiteX34" fmla="*/ 873125 w 900048"/>
              <a:gd name="connsiteY34" fmla="*/ 530352 h 841502"/>
              <a:gd name="connsiteX35" fmla="*/ 738123 w 900048"/>
              <a:gd name="connsiteY35" fmla="*/ 470027 h 841502"/>
              <a:gd name="connsiteX36" fmla="*/ 893698 w 900048"/>
              <a:gd name="connsiteY36" fmla="*/ 415925 h 841502"/>
              <a:gd name="connsiteX37" fmla="*/ 733425 w 900048"/>
              <a:gd name="connsiteY37" fmla="*/ 381000 h 841502"/>
              <a:gd name="connsiteX38" fmla="*/ 882650 w 900048"/>
              <a:gd name="connsiteY38" fmla="*/ 322326 h 841502"/>
              <a:gd name="connsiteX39" fmla="*/ 715898 w 900048"/>
              <a:gd name="connsiteY39" fmla="*/ 314325 h 841502"/>
              <a:gd name="connsiteX40" fmla="*/ 847725 w 900048"/>
              <a:gd name="connsiteY40" fmla="*/ 230251 h 841502"/>
              <a:gd name="connsiteX41" fmla="*/ 690498 w 900048"/>
              <a:gd name="connsiteY41" fmla="*/ 252476 h 841502"/>
              <a:gd name="connsiteX42" fmla="*/ 784225 w 900048"/>
              <a:gd name="connsiteY42" fmla="*/ 142875 h 841502"/>
              <a:gd name="connsiteX43" fmla="*/ 641350 w 900048"/>
              <a:gd name="connsiteY43" fmla="*/ 206375 h 841502"/>
              <a:gd name="connsiteX44" fmla="*/ 695325 w 900048"/>
              <a:gd name="connsiteY44" fmla="*/ 81026 h 841502"/>
              <a:gd name="connsiteX45" fmla="*/ 577850 w 900048"/>
              <a:gd name="connsiteY45" fmla="*/ 173101 h 841502"/>
              <a:gd name="connsiteX46" fmla="*/ 598423 w 900048"/>
              <a:gd name="connsiteY46" fmla="*/ 31750 h 841502"/>
              <a:gd name="connsiteX47" fmla="*/ 503173 w 900048"/>
              <a:gd name="connsiteY47" fmla="*/ 150876 h 841502"/>
              <a:gd name="connsiteX48" fmla="*/ 442848 w 900048"/>
              <a:gd name="connsiteY48" fmla="*/ 6350 h 8415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900048" h="841502">
                <a:moveTo>
                  <a:pt x="442848" y="6350"/>
                </a:moveTo>
                <a:lnTo>
                  <a:pt x="411098" y="158750"/>
                </a:lnTo>
                <a:lnTo>
                  <a:pt x="319023" y="25400"/>
                </a:lnTo>
                <a:lnTo>
                  <a:pt x="339725" y="173101"/>
                </a:lnTo>
                <a:lnTo>
                  <a:pt x="226948" y="61976"/>
                </a:lnTo>
                <a:lnTo>
                  <a:pt x="269875" y="208026"/>
                </a:lnTo>
                <a:lnTo>
                  <a:pt x="149225" y="120650"/>
                </a:lnTo>
                <a:lnTo>
                  <a:pt x="219075" y="258826"/>
                </a:lnTo>
                <a:lnTo>
                  <a:pt x="69850" y="206375"/>
                </a:lnTo>
                <a:lnTo>
                  <a:pt x="176148" y="319151"/>
                </a:lnTo>
                <a:lnTo>
                  <a:pt x="20573" y="303276"/>
                </a:lnTo>
                <a:lnTo>
                  <a:pt x="166623" y="377825"/>
                </a:lnTo>
                <a:lnTo>
                  <a:pt x="6350" y="415925"/>
                </a:lnTo>
                <a:lnTo>
                  <a:pt x="166623" y="452501"/>
                </a:lnTo>
                <a:lnTo>
                  <a:pt x="20573" y="519176"/>
                </a:lnTo>
                <a:lnTo>
                  <a:pt x="179323" y="522351"/>
                </a:lnTo>
                <a:lnTo>
                  <a:pt x="63500" y="627126"/>
                </a:lnTo>
                <a:lnTo>
                  <a:pt x="215900" y="582676"/>
                </a:lnTo>
                <a:lnTo>
                  <a:pt x="133350" y="709676"/>
                </a:lnTo>
                <a:lnTo>
                  <a:pt x="269875" y="635127"/>
                </a:lnTo>
                <a:lnTo>
                  <a:pt x="226948" y="776351"/>
                </a:lnTo>
                <a:lnTo>
                  <a:pt x="325373" y="674751"/>
                </a:lnTo>
                <a:lnTo>
                  <a:pt x="322198" y="820801"/>
                </a:lnTo>
                <a:lnTo>
                  <a:pt x="393700" y="685927"/>
                </a:lnTo>
                <a:lnTo>
                  <a:pt x="442848" y="835152"/>
                </a:lnTo>
                <a:lnTo>
                  <a:pt x="479425" y="690626"/>
                </a:lnTo>
                <a:lnTo>
                  <a:pt x="528573" y="827151"/>
                </a:lnTo>
                <a:lnTo>
                  <a:pt x="557148" y="676402"/>
                </a:lnTo>
                <a:lnTo>
                  <a:pt x="638175" y="793877"/>
                </a:lnTo>
                <a:lnTo>
                  <a:pt x="617473" y="644652"/>
                </a:lnTo>
                <a:lnTo>
                  <a:pt x="730250" y="730377"/>
                </a:lnTo>
                <a:lnTo>
                  <a:pt x="676275" y="590677"/>
                </a:lnTo>
                <a:lnTo>
                  <a:pt x="819150" y="641477"/>
                </a:lnTo>
                <a:lnTo>
                  <a:pt x="720725" y="533527"/>
                </a:lnTo>
                <a:lnTo>
                  <a:pt x="873125" y="530352"/>
                </a:lnTo>
                <a:lnTo>
                  <a:pt x="738123" y="470027"/>
                </a:lnTo>
                <a:lnTo>
                  <a:pt x="893698" y="415925"/>
                </a:lnTo>
                <a:lnTo>
                  <a:pt x="733425" y="381000"/>
                </a:lnTo>
                <a:lnTo>
                  <a:pt x="882650" y="322326"/>
                </a:lnTo>
                <a:lnTo>
                  <a:pt x="715898" y="314325"/>
                </a:lnTo>
                <a:lnTo>
                  <a:pt x="847725" y="230251"/>
                </a:lnTo>
                <a:lnTo>
                  <a:pt x="690498" y="252476"/>
                </a:lnTo>
                <a:lnTo>
                  <a:pt x="784225" y="142875"/>
                </a:lnTo>
                <a:lnTo>
                  <a:pt x="641350" y="206375"/>
                </a:lnTo>
                <a:lnTo>
                  <a:pt x="695325" y="81026"/>
                </a:lnTo>
                <a:lnTo>
                  <a:pt x="577850" y="173101"/>
                </a:lnTo>
                <a:lnTo>
                  <a:pt x="598423" y="31750"/>
                </a:lnTo>
                <a:lnTo>
                  <a:pt x="503173" y="150876"/>
                </a:lnTo>
                <a:lnTo>
                  <a:pt x="44284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7656576" y="4170426"/>
            <a:ext cx="577850" cy="576198"/>
          </a:xfrm>
          <a:custGeom>
            <a:avLst/>
            <a:gdLst>
              <a:gd name="connsiteX0" fmla="*/ 0 w 577850"/>
              <a:gd name="connsiteY0" fmla="*/ 288035 h 576198"/>
              <a:gd name="connsiteX1" fmla="*/ 288925 w 577850"/>
              <a:gd name="connsiteY1" fmla="*/ 0 h 576198"/>
              <a:gd name="connsiteX2" fmla="*/ 288925 w 577850"/>
              <a:gd name="connsiteY2" fmla="*/ 0 h 576198"/>
              <a:gd name="connsiteX3" fmla="*/ 288925 w 577850"/>
              <a:gd name="connsiteY3" fmla="*/ 0 h 576198"/>
              <a:gd name="connsiteX4" fmla="*/ 577850 w 577850"/>
              <a:gd name="connsiteY4" fmla="*/ 288035 h 576198"/>
              <a:gd name="connsiteX5" fmla="*/ 577850 w 577850"/>
              <a:gd name="connsiteY5" fmla="*/ 288035 h 576198"/>
              <a:gd name="connsiteX6" fmla="*/ 577850 w 577850"/>
              <a:gd name="connsiteY6" fmla="*/ 288035 h 576198"/>
              <a:gd name="connsiteX7" fmla="*/ 288925 w 577850"/>
              <a:gd name="connsiteY7" fmla="*/ 576198 h 576198"/>
              <a:gd name="connsiteX8" fmla="*/ 288925 w 577850"/>
              <a:gd name="connsiteY8" fmla="*/ 576198 h 576198"/>
              <a:gd name="connsiteX9" fmla="*/ 288925 w 577850"/>
              <a:gd name="connsiteY9" fmla="*/ 576198 h 576198"/>
              <a:gd name="connsiteX10" fmla="*/ 0 w 577850"/>
              <a:gd name="connsiteY10" fmla="*/ 288035 h 576198"/>
              <a:gd name="connsiteX11" fmla="*/ 0 w 577850"/>
              <a:gd name="connsiteY11" fmla="*/ 288035 h 576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577850" h="576198">
                <a:moveTo>
                  <a:pt x="0" y="288035"/>
                </a:moveTo>
                <a:cubicBezTo>
                  <a:pt x="0" y="128904"/>
                  <a:pt x="129285" y="0"/>
                  <a:pt x="288925" y="0"/>
                </a:cubicBezTo>
                <a:cubicBezTo>
                  <a:pt x="288925" y="0"/>
                  <a:pt x="288925" y="0"/>
                  <a:pt x="288925" y="0"/>
                </a:cubicBezTo>
                <a:lnTo>
                  <a:pt x="288925" y="0"/>
                </a:lnTo>
                <a:cubicBezTo>
                  <a:pt x="448436" y="0"/>
                  <a:pt x="577850" y="128904"/>
                  <a:pt x="577850" y="288035"/>
                </a:cubicBezTo>
                <a:cubicBezTo>
                  <a:pt x="577850" y="288035"/>
                  <a:pt x="577850" y="288035"/>
                  <a:pt x="577850" y="288035"/>
                </a:cubicBezTo>
                <a:lnTo>
                  <a:pt x="577850" y="288035"/>
                </a:lnTo>
                <a:cubicBezTo>
                  <a:pt x="577850" y="447166"/>
                  <a:pt x="448436" y="576198"/>
                  <a:pt x="288925" y="576198"/>
                </a:cubicBezTo>
                <a:cubicBezTo>
                  <a:pt x="288925" y="576198"/>
                  <a:pt x="288925" y="576198"/>
                  <a:pt x="288925" y="576198"/>
                </a:cubicBezTo>
                <a:lnTo>
                  <a:pt x="288925" y="576198"/>
                </a:lnTo>
                <a:cubicBezTo>
                  <a:pt x="129285" y="576198"/>
                  <a:pt x="0" y="447166"/>
                  <a:pt x="0" y="288035"/>
                </a:cubicBezTo>
                <a:cubicBezTo>
                  <a:pt x="0" y="288035"/>
                  <a:pt x="0" y="288035"/>
                  <a:pt x="0" y="288035"/>
                </a:cubicBez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643876" y="4157726"/>
            <a:ext cx="603250" cy="601598"/>
          </a:xfrm>
          <a:custGeom>
            <a:avLst/>
            <a:gdLst>
              <a:gd name="connsiteX0" fmla="*/ 12700 w 603250"/>
              <a:gd name="connsiteY0" fmla="*/ 300735 h 601598"/>
              <a:gd name="connsiteX1" fmla="*/ 301625 w 603250"/>
              <a:gd name="connsiteY1" fmla="*/ 12700 h 601598"/>
              <a:gd name="connsiteX2" fmla="*/ 301625 w 603250"/>
              <a:gd name="connsiteY2" fmla="*/ 12700 h 601598"/>
              <a:gd name="connsiteX3" fmla="*/ 301625 w 603250"/>
              <a:gd name="connsiteY3" fmla="*/ 12700 h 601598"/>
              <a:gd name="connsiteX4" fmla="*/ 590550 w 603250"/>
              <a:gd name="connsiteY4" fmla="*/ 300735 h 601598"/>
              <a:gd name="connsiteX5" fmla="*/ 590550 w 603250"/>
              <a:gd name="connsiteY5" fmla="*/ 300735 h 601598"/>
              <a:gd name="connsiteX6" fmla="*/ 590550 w 603250"/>
              <a:gd name="connsiteY6" fmla="*/ 300735 h 601598"/>
              <a:gd name="connsiteX7" fmla="*/ 301625 w 603250"/>
              <a:gd name="connsiteY7" fmla="*/ 588898 h 601598"/>
              <a:gd name="connsiteX8" fmla="*/ 301625 w 603250"/>
              <a:gd name="connsiteY8" fmla="*/ 588898 h 601598"/>
              <a:gd name="connsiteX9" fmla="*/ 301625 w 603250"/>
              <a:gd name="connsiteY9" fmla="*/ 588898 h 601598"/>
              <a:gd name="connsiteX10" fmla="*/ 12700 w 603250"/>
              <a:gd name="connsiteY10" fmla="*/ 300735 h 601598"/>
              <a:gd name="connsiteX11" fmla="*/ 12700 w 603250"/>
              <a:gd name="connsiteY11" fmla="*/ 300735 h 6015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603250" h="601598">
                <a:moveTo>
                  <a:pt x="12700" y="300735"/>
                </a:moveTo>
                <a:cubicBezTo>
                  <a:pt x="12700" y="141604"/>
                  <a:pt x="141985" y="12700"/>
                  <a:pt x="301625" y="12700"/>
                </a:cubicBezTo>
                <a:cubicBezTo>
                  <a:pt x="301625" y="12700"/>
                  <a:pt x="301625" y="12700"/>
                  <a:pt x="301625" y="12700"/>
                </a:cubicBezTo>
                <a:lnTo>
                  <a:pt x="301625" y="12700"/>
                </a:lnTo>
                <a:cubicBezTo>
                  <a:pt x="461136" y="12700"/>
                  <a:pt x="590550" y="141604"/>
                  <a:pt x="590550" y="300735"/>
                </a:cubicBezTo>
                <a:cubicBezTo>
                  <a:pt x="590550" y="300735"/>
                  <a:pt x="590550" y="300735"/>
                  <a:pt x="590550" y="300735"/>
                </a:cubicBezTo>
                <a:lnTo>
                  <a:pt x="590550" y="300735"/>
                </a:lnTo>
                <a:cubicBezTo>
                  <a:pt x="590550" y="459866"/>
                  <a:pt x="461136" y="588898"/>
                  <a:pt x="301625" y="588898"/>
                </a:cubicBezTo>
                <a:cubicBezTo>
                  <a:pt x="301625" y="588898"/>
                  <a:pt x="301625" y="588898"/>
                  <a:pt x="301625" y="588898"/>
                </a:cubicBezTo>
                <a:lnTo>
                  <a:pt x="301625" y="588898"/>
                </a:lnTo>
                <a:cubicBezTo>
                  <a:pt x="141985" y="588898"/>
                  <a:pt x="12700" y="459866"/>
                  <a:pt x="12700" y="300735"/>
                </a:cubicBezTo>
                <a:cubicBezTo>
                  <a:pt x="12700" y="300735"/>
                  <a:pt x="12700" y="300735"/>
                  <a:pt x="12700" y="300735"/>
                </a:cubicBezTo>
              </a:path>
            </a:pathLst>
          </a:custGeom>
          <a:solidFill>
            <a:srgbClr val="000000">
              <a:alpha val="0"/>
            </a:srgbClr>
          </a:solidFill>
          <a:ln w="25400">
            <a:solidFill>
              <a:srgbClr val="808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15250" y="4868798"/>
            <a:ext cx="149225" cy="901763"/>
          </a:xfrm>
          <a:custGeom>
            <a:avLst/>
            <a:gdLst>
              <a:gd name="connsiteX0" fmla="*/ 142875 w 149225"/>
              <a:gd name="connsiteY0" fmla="*/ 823976 h 901763"/>
              <a:gd name="connsiteX1" fmla="*/ 66675 w 149225"/>
              <a:gd name="connsiteY1" fmla="*/ 858901 h 901763"/>
              <a:gd name="connsiteX2" fmla="*/ 6350 w 149225"/>
              <a:gd name="connsiteY2" fmla="*/ 895413 h 901763"/>
              <a:gd name="connsiteX3" fmla="*/ 136525 w 149225"/>
              <a:gd name="connsiteY3" fmla="*/ 6350 h 901763"/>
            </a:gdLst>
            <a:ahLst/>
            <a:cxnLst>
              <a:cxn ang="0">
                <a:pos x="connsiteX0" y="connsiteY0"/>
              </a:cxn>
              <a:cxn ang="1">
                <a:pos x="connsiteX1" y="connsiteY1"/>
              </a:cxn>
              <a:cxn ang="2">
                <a:pos x="connsiteX2" y="connsiteY2"/>
              </a:cxn>
              <a:cxn ang="3">
                <a:pos x="connsiteX3" y="connsiteY3"/>
              </a:cxn>
            </a:cxnLst>
            <a:rect l="l" t="t" r="r" b="b"/>
            <a:pathLst>
              <a:path w="149225" h="901763">
                <a:moveTo>
                  <a:pt x="142875" y="823976"/>
                </a:moveTo>
                <a:lnTo>
                  <a:pt x="66675" y="858901"/>
                </a:lnTo>
                <a:lnTo>
                  <a:pt x="6350" y="895413"/>
                </a:lnTo>
                <a:lnTo>
                  <a:pt x="13652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463800" y="228600"/>
            <a:ext cx="4787900" cy="927100"/>
          </a:xfrm>
          <a:prstGeom prst="rect">
            <a:avLst/>
          </a:prstGeom>
          <a:noFill/>
        </p:spPr>
      </p:pic>
      <p:pic>
        <p:nvPicPr>
          <p:cNvPr id="12" name="Picture 3"/>
          <p:cNvPicPr>
            <a:picLocks noChangeAspect="1" noChangeArrowheads="1"/>
          </p:cNvPicPr>
          <p:nvPr/>
        </p:nvPicPr>
        <p:blipFill>
          <a:blip r:embed="rId2"/>
          <a:srcRect/>
          <a:stretch>
            <a:fillRect/>
          </a:stretch>
        </p:blipFill>
        <p:spPr bwMode="auto">
          <a:xfrm>
            <a:off x="203200" y="1270000"/>
            <a:ext cx="7353300" cy="4051300"/>
          </a:xfrm>
          <a:prstGeom prst="rect">
            <a:avLst/>
          </a:prstGeom>
          <a:noFill/>
        </p:spPr>
      </p:pic>
      <p:pic>
        <p:nvPicPr>
          <p:cNvPr id="13" name="Picture 3"/>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14" name="TextBox 1"/>
          <p:cNvSpPr txBox="1"/>
          <p:nvPr/>
        </p:nvSpPr>
        <p:spPr>
          <a:xfrm>
            <a:off x="8851900" y="6604000"/>
            <a:ext cx="1016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17</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16" name="TextBox 1"/>
          <p:cNvSpPr txBox="1"/>
          <p:nvPr/>
        </p:nvSpPr>
        <p:spPr>
          <a:xfrm>
            <a:off x="393700" y="1536700"/>
            <a:ext cx="215900" cy="330200"/>
          </a:xfrm>
          <a:prstGeom prst="rect">
            <a:avLst/>
          </a:prstGeom>
          <a:noFill/>
        </p:spPr>
        <p:txBody>
          <a:bodyPr wrap="none" lIns="0" tIns="0" rIns="0" rtlCol="0">
            <a:spAutoFit/>
          </a:bodyPr>
          <a:lstStyle/>
          <a:p>
            <a:pPr>
              <a:lnSpc>
                <a:spcPts val="2600"/>
              </a:lnSpc>
            </a:pPr>
            <a:r>
              <a:rPr lang="en-US" altLang="zh-CN" sz="2400" dirty="0" smtClean="0">
                <a:solidFill>
                  <a:srgbClr val="FAFD00"/>
                </a:solidFill>
                <a:latin typeface="Wingdings" panose="05000000000000000000" pitchFamily="18" charset="0"/>
                <a:cs typeface="Wingdings" panose="05000000000000000000" pitchFamily="18" charset="0"/>
              </a:rPr>
              <a:t></a:t>
            </a:r>
            <a:endParaRPr lang="en-US" altLang="zh-CN" sz="2400" dirty="0" smtClean="0">
              <a:solidFill>
                <a:srgbClr val="FAFD00"/>
              </a:solidFill>
              <a:latin typeface="Wingdings" panose="05000000000000000000" pitchFamily="18" charset="0"/>
              <a:cs typeface="Wingdings" panose="05000000000000000000" pitchFamily="18" charset="0"/>
            </a:endParaRPr>
          </a:p>
        </p:txBody>
      </p:sp>
      <p:sp>
        <p:nvSpPr>
          <p:cNvPr id="17" name="TextBox 1"/>
          <p:cNvSpPr txBox="1"/>
          <p:nvPr/>
        </p:nvSpPr>
        <p:spPr>
          <a:xfrm>
            <a:off x="723900" y="622300"/>
            <a:ext cx="6400800" cy="1308100"/>
          </a:xfrm>
          <a:prstGeom prst="rect">
            <a:avLst/>
          </a:prstGeom>
          <a:noFill/>
        </p:spPr>
        <p:txBody>
          <a:bodyPr wrap="none" lIns="0" tIns="0" rIns="0" rtlCol="0">
            <a:spAutoFit/>
          </a:bodyPr>
          <a:lstStyle/>
          <a:p>
            <a:pPr>
              <a:lnSpc>
                <a:spcPts val="3900"/>
              </a:lnSpc>
              <a:tabLst>
                <a:tab pos="2095500" algn="l"/>
              </a:tabLst>
            </a:pPr>
            <a:r>
              <a:rPr lang="en-US" altLang="zh-CN" dirty="0" smtClean="0"/>
              <a:t>	</a:t>
            </a:r>
            <a:r>
              <a:rPr lang="en-US" altLang="zh-CN" sz="4405" b="1" dirty="0" smtClean="0">
                <a:solidFill>
                  <a:srgbClr val="FAFD00"/>
                </a:solidFill>
                <a:latin typeface="Times New Roman" panose="02020603050405020304" pitchFamily="18" charset="0"/>
                <a:cs typeface="Times New Roman" panose="02020603050405020304" pitchFamily="18" charset="0"/>
              </a:rPr>
              <a:t>Small</a:t>
            </a:r>
            <a:r>
              <a:rPr lang="en-US" altLang="zh-CN" sz="4405" dirty="0" smtClean="0">
                <a:latin typeface="Times New Roman" panose="02020603050405020304" pitchFamily="18" charset="0"/>
                <a:cs typeface="Times New Roman" panose="02020603050405020304" pitchFamily="18" charset="0"/>
              </a:rPr>
              <a:t> </a:t>
            </a:r>
            <a:r>
              <a:rPr lang="en-US" altLang="zh-CN" sz="4405" b="1" dirty="0" smtClean="0">
                <a:solidFill>
                  <a:srgbClr val="FAFD00"/>
                </a:solidFill>
                <a:latin typeface="Times New Roman" panose="02020603050405020304" pitchFamily="18" charset="0"/>
                <a:cs typeface="Times New Roman" panose="02020603050405020304" pitchFamily="18" charset="0"/>
              </a:rPr>
              <a:t>Businesses</a:t>
            </a:r>
            <a:endParaRPr lang="en-US" altLang="zh-CN" sz="440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300"/>
              </a:lnSpc>
              <a:tabLst>
                <a:tab pos="2095500" algn="l"/>
              </a:tabLst>
            </a:pPr>
            <a:r>
              <a:rPr lang="en-US" altLang="zh-CN" sz="3205" b="1" dirty="0" smtClean="0">
                <a:solidFill>
                  <a:srgbClr val="FFFFFF"/>
                </a:solidFill>
                <a:latin typeface="Times New Roman" panose="02020603050405020304" pitchFamily="18" charset="0"/>
                <a:cs typeface="Times New Roman" panose="02020603050405020304" pitchFamily="18" charset="0"/>
              </a:rPr>
              <a:t>Make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up</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99%</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of</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all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businesses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the</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
        <p:nvSpPr>
          <p:cNvPr id="18" name="TextBox 1"/>
          <p:cNvSpPr txBox="1"/>
          <p:nvPr/>
        </p:nvSpPr>
        <p:spPr>
          <a:xfrm>
            <a:off x="393700" y="2070100"/>
            <a:ext cx="6858000" cy="3289300"/>
          </a:xfrm>
          <a:prstGeom prst="rect">
            <a:avLst/>
          </a:prstGeom>
          <a:noFill/>
        </p:spPr>
        <p:txBody>
          <a:bodyPr wrap="none" lIns="0" tIns="0" rIns="0" rtlCol="0">
            <a:spAutoFit/>
          </a:bodyPr>
          <a:lstStyle/>
          <a:p>
            <a:pPr>
              <a:lnSpc>
                <a:spcPts val="28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United</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States.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2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Employ</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53%</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of</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the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nation's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private</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34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sector</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workforce.</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2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Create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more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jobs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than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big</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businesses.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2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Are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leaders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offering</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training</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and</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34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advancement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opportunities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to</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34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workers.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863956" y="3035966"/>
            <a:ext cx="708290" cy="862308"/>
          </a:xfrm>
          <a:custGeom>
            <a:avLst/>
            <a:gdLst>
              <a:gd name="connsiteX0" fmla="*/ 700304 w 708290"/>
              <a:gd name="connsiteY0" fmla="*/ 398428 h 862308"/>
              <a:gd name="connsiteX1" fmla="*/ 7985 w 708290"/>
              <a:gd name="connsiteY1" fmla="*/ 7985 h 862308"/>
              <a:gd name="connsiteX2" fmla="*/ 7985 w 708290"/>
              <a:gd name="connsiteY2" fmla="*/ 463792 h 862308"/>
              <a:gd name="connsiteX3" fmla="*/ 700304 w 708290"/>
              <a:gd name="connsiteY3" fmla="*/ 854321 h 862308"/>
              <a:gd name="connsiteX4" fmla="*/ 700304 w 708290"/>
              <a:gd name="connsiteY4" fmla="*/ 398428 h 862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8290" h="862308">
                <a:moveTo>
                  <a:pt x="700304" y="398428"/>
                </a:moveTo>
                <a:lnTo>
                  <a:pt x="7985" y="7985"/>
                </a:lnTo>
                <a:lnTo>
                  <a:pt x="7985" y="463792"/>
                </a:lnTo>
                <a:lnTo>
                  <a:pt x="700304" y="854321"/>
                </a:lnTo>
                <a:lnTo>
                  <a:pt x="700304" y="398428"/>
                </a:lnTo>
              </a:path>
            </a:pathLst>
          </a:custGeom>
          <a:solidFill>
            <a:srgbClr val="003366">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848197" y="3003404"/>
            <a:ext cx="724048" cy="438976"/>
          </a:xfrm>
          <a:custGeom>
            <a:avLst/>
            <a:gdLst>
              <a:gd name="connsiteX0" fmla="*/ 7985 w 724048"/>
              <a:gd name="connsiteY0" fmla="*/ 40548 h 438976"/>
              <a:gd name="connsiteX1" fmla="*/ 71019 w 724048"/>
              <a:gd name="connsiteY1" fmla="*/ 40548 h 438976"/>
              <a:gd name="connsiteX2" fmla="*/ 118084 w 724048"/>
              <a:gd name="connsiteY2" fmla="*/ 40548 h 438976"/>
              <a:gd name="connsiteX3" fmla="*/ 196666 w 724048"/>
              <a:gd name="connsiteY3" fmla="*/ 24266 h 438976"/>
              <a:gd name="connsiteX4" fmla="*/ 243731 w 724048"/>
              <a:gd name="connsiteY4" fmla="*/ 24266 h 438976"/>
              <a:gd name="connsiteX5" fmla="*/ 306975 w 724048"/>
              <a:gd name="connsiteY5" fmla="*/ 24266 h 438976"/>
              <a:gd name="connsiteX6" fmla="*/ 354250 w 724048"/>
              <a:gd name="connsiteY6" fmla="*/ 7985 h 438976"/>
              <a:gd name="connsiteX7" fmla="*/ 401315 w 724048"/>
              <a:gd name="connsiteY7" fmla="*/ 7985 h 438976"/>
              <a:gd name="connsiteX8" fmla="*/ 464138 w 724048"/>
              <a:gd name="connsiteY8" fmla="*/ 7985 h 438976"/>
              <a:gd name="connsiteX9" fmla="*/ 542720 w 724048"/>
              <a:gd name="connsiteY9" fmla="*/ 7985 h 438976"/>
              <a:gd name="connsiteX10" fmla="*/ 605964 w 724048"/>
              <a:gd name="connsiteY10" fmla="*/ 7985 h 438976"/>
              <a:gd name="connsiteX11" fmla="*/ 653239 w 724048"/>
              <a:gd name="connsiteY11" fmla="*/ 7985 h 438976"/>
              <a:gd name="connsiteX12" fmla="*/ 716062 w 724048"/>
              <a:gd name="connsiteY12" fmla="*/ 7985 h 438976"/>
              <a:gd name="connsiteX13" fmla="*/ 716062 w 724048"/>
              <a:gd name="connsiteY13" fmla="*/ 430991 h 438976"/>
              <a:gd name="connsiteX14" fmla="*/ 7985 w 724048"/>
              <a:gd name="connsiteY14" fmla="*/ 40548 h 438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724048" h="438976">
                <a:moveTo>
                  <a:pt x="7985" y="40548"/>
                </a:moveTo>
                <a:lnTo>
                  <a:pt x="71019" y="40548"/>
                </a:lnTo>
                <a:lnTo>
                  <a:pt x="118084" y="40548"/>
                </a:lnTo>
                <a:lnTo>
                  <a:pt x="196666" y="24266"/>
                </a:lnTo>
                <a:lnTo>
                  <a:pt x="243731" y="24266"/>
                </a:lnTo>
                <a:lnTo>
                  <a:pt x="306975" y="24266"/>
                </a:lnTo>
                <a:lnTo>
                  <a:pt x="354250" y="7985"/>
                </a:lnTo>
                <a:lnTo>
                  <a:pt x="401315" y="7985"/>
                </a:lnTo>
                <a:lnTo>
                  <a:pt x="464138" y="7985"/>
                </a:lnTo>
                <a:lnTo>
                  <a:pt x="542720" y="7985"/>
                </a:lnTo>
                <a:lnTo>
                  <a:pt x="605964" y="7985"/>
                </a:lnTo>
                <a:lnTo>
                  <a:pt x="653239" y="7985"/>
                </a:lnTo>
                <a:lnTo>
                  <a:pt x="716062" y="7985"/>
                </a:lnTo>
                <a:lnTo>
                  <a:pt x="716062" y="430991"/>
                </a:lnTo>
                <a:lnTo>
                  <a:pt x="7985" y="40548"/>
                </a:lnTo>
              </a:path>
            </a:pathLst>
          </a:custGeom>
          <a:solidFill>
            <a:srgbClr val="0066CC">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265557" y="3182713"/>
            <a:ext cx="1306689" cy="715560"/>
          </a:xfrm>
          <a:custGeom>
            <a:avLst/>
            <a:gdLst>
              <a:gd name="connsiteX0" fmla="*/ 1298703 w 1306689"/>
              <a:gd name="connsiteY0" fmla="*/ 251681 h 715560"/>
              <a:gd name="connsiteX1" fmla="*/ 7985 w 1306689"/>
              <a:gd name="connsiteY1" fmla="*/ 7985 h 715560"/>
              <a:gd name="connsiteX2" fmla="*/ 7985 w 1306689"/>
              <a:gd name="connsiteY2" fmla="*/ 463422 h 715560"/>
              <a:gd name="connsiteX3" fmla="*/ 1298703 w 1306689"/>
              <a:gd name="connsiteY3" fmla="*/ 707574 h 715560"/>
              <a:gd name="connsiteX4" fmla="*/ 1298703 w 1306689"/>
              <a:gd name="connsiteY4" fmla="*/ 251681 h 7155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6689" h="715560">
                <a:moveTo>
                  <a:pt x="1298703" y="251681"/>
                </a:moveTo>
                <a:lnTo>
                  <a:pt x="7985" y="7985"/>
                </a:lnTo>
                <a:lnTo>
                  <a:pt x="7985" y="463422"/>
                </a:lnTo>
                <a:lnTo>
                  <a:pt x="1298703" y="707574"/>
                </a:lnTo>
                <a:lnTo>
                  <a:pt x="1298703" y="251681"/>
                </a:lnTo>
              </a:path>
            </a:pathLst>
          </a:custGeom>
          <a:solidFill>
            <a:srgbClr val="80404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249798" y="3035966"/>
            <a:ext cx="1322447" cy="406414"/>
          </a:xfrm>
          <a:custGeom>
            <a:avLst/>
            <a:gdLst>
              <a:gd name="connsiteX0" fmla="*/ 7985 w 1322447"/>
              <a:gd name="connsiteY0" fmla="*/ 154732 h 406414"/>
              <a:gd name="connsiteX1" fmla="*/ 39922 w 1322447"/>
              <a:gd name="connsiteY1" fmla="*/ 138017 h 406414"/>
              <a:gd name="connsiteX2" fmla="*/ 71229 w 1322447"/>
              <a:gd name="connsiteY2" fmla="*/ 138017 h 406414"/>
              <a:gd name="connsiteX3" fmla="*/ 118504 w 1322447"/>
              <a:gd name="connsiteY3" fmla="*/ 121953 h 406414"/>
              <a:gd name="connsiteX4" fmla="*/ 149811 w 1322447"/>
              <a:gd name="connsiteY4" fmla="*/ 105672 h 406414"/>
              <a:gd name="connsiteX5" fmla="*/ 181327 w 1322447"/>
              <a:gd name="connsiteY5" fmla="*/ 105672 h 406414"/>
              <a:gd name="connsiteX6" fmla="*/ 228393 w 1322447"/>
              <a:gd name="connsiteY6" fmla="*/ 89391 h 406414"/>
              <a:gd name="connsiteX7" fmla="*/ 259909 w 1322447"/>
              <a:gd name="connsiteY7" fmla="*/ 73327 h 406414"/>
              <a:gd name="connsiteX8" fmla="*/ 291216 w 1322447"/>
              <a:gd name="connsiteY8" fmla="*/ 73327 h 406414"/>
              <a:gd name="connsiteX9" fmla="*/ 338912 w 1322447"/>
              <a:gd name="connsiteY9" fmla="*/ 57046 h 406414"/>
              <a:gd name="connsiteX10" fmla="*/ 370428 w 1322447"/>
              <a:gd name="connsiteY10" fmla="*/ 57046 h 406414"/>
              <a:gd name="connsiteX11" fmla="*/ 417493 w 1322447"/>
              <a:gd name="connsiteY11" fmla="*/ 40764 h 406414"/>
              <a:gd name="connsiteX12" fmla="*/ 464559 w 1322447"/>
              <a:gd name="connsiteY12" fmla="*/ 40764 h 406414"/>
              <a:gd name="connsiteX13" fmla="*/ 511624 w 1322447"/>
              <a:gd name="connsiteY13" fmla="*/ 24701 h 406414"/>
              <a:gd name="connsiteX14" fmla="*/ 558899 w 1322447"/>
              <a:gd name="connsiteY14" fmla="*/ 24701 h 406414"/>
              <a:gd name="connsiteX15" fmla="*/ 606384 w 1322447"/>
              <a:gd name="connsiteY15" fmla="*/ 7985 h 406414"/>
              <a:gd name="connsiteX16" fmla="*/ 1314461 w 1322447"/>
              <a:gd name="connsiteY16" fmla="*/ 398428 h 406414"/>
              <a:gd name="connsiteX17" fmla="*/ 7985 w 1322447"/>
              <a:gd name="connsiteY17" fmla="*/ 154732 h 4064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322447" h="406414">
                <a:moveTo>
                  <a:pt x="7985" y="154732"/>
                </a:moveTo>
                <a:lnTo>
                  <a:pt x="39922" y="138017"/>
                </a:lnTo>
                <a:lnTo>
                  <a:pt x="71229" y="138017"/>
                </a:lnTo>
                <a:lnTo>
                  <a:pt x="118504" y="121953"/>
                </a:lnTo>
                <a:lnTo>
                  <a:pt x="149811" y="105672"/>
                </a:lnTo>
                <a:lnTo>
                  <a:pt x="181327" y="105672"/>
                </a:lnTo>
                <a:lnTo>
                  <a:pt x="228393" y="89391"/>
                </a:lnTo>
                <a:lnTo>
                  <a:pt x="259909" y="73327"/>
                </a:lnTo>
                <a:lnTo>
                  <a:pt x="291216" y="73327"/>
                </a:lnTo>
                <a:lnTo>
                  <a:pt x="338912" y="57046"/>
                </a:lnTo>
                <a:lnTo>
                  <a:pt x="370428" y="57046"/>
                </a:lnTo>
                <a:lnTo>
                  <a:pt x="417493" y="40764"/>
                </a:lnTo>
                <a:lnTo>
                  <a:pt x="464559" y="40764"/>
                </a:lnTo>
                <a:lnTo>
                  <a:pt x="511624" y="24701"/>
                </a:lnTo>
                <a:lnTo>
                  <a:pt x="558899" y="24701"/>
                </a:lnTo>
                <a:lnTo>
                  <a:pt x="606384" y="7985"/>
                </a:lnTo>
                <a:lnTo>
                  <a:pt x="1314461" y="398428"/>
                </a:lnTo>
                <a:lnTo>
                  <a:pt x="7985" y="154732"/>
                </a:lnTo>
              </a:path>
            </a:pathLst>
          </a:custGeom>
          <a:solidFill>
            <a:srgbClr val="FF808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328801" y="2678215"/>
            <a:ext cx="94553" cy="31942"/>
          </a:xfrm>
          <a:custGeom>
            <a:avLst/>
            <a:gdLst>
              <a:gd name="connsiteX0" fmla="*/ 7985 w 94553"/>
              <a:gd name="connsiteY0" fmla="*/ 7985 h 31942"/>
              <a:gd name="connsiteX1" fmla="*/ 86567 w 94553"/>
              <a:gd name="connsiteY1" fmla="*/ 7985 h 31942"/>
            </a:gdLst>
            <a:ahLst/>
            <a:cxnLst>
              <a:cxn ang="0">
                <a:pos x="connsiteX0" y="connsiteY0"/>
              </a:cxn>
              <a:cxn ang="1">
                <a:pos x="connsiteX1" y="connsiteY1"/>
              </a:cxn>
            </a:cxnLst>
            <a:rect l="l" t="t" r="r" b="b"/>
            <a:pathLst>
              <a:path w="94553" h="31942">
                <a:moveTo>
                  <a:pt x="7985" y="7985"/>
                </a:moveTo>
                <a:lnTo>
                  <a:pt x="86567"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423141" y="2678215"/>
            <a:ext cx="110101" cy="422782"/>
          </a:xfrm>
          <a:custGeom>
            <a:avLst/>
            <a:gdLst>
              <a:gd name="connsiteX0" fmla="*/ 7985 w 110101"/>
              <a:gd name="connsiteY0" fmla="*/ 7985 h 422782"/>
              <a:gd name="connsiteX1" fmla="*/ 102115 w 110101"/>
              <a:gd name="connsiteY1" fmla="*/ 414796 h 422782"/>
            </a:gdLst>
            <a:ahLst/>
            <a:cxnLst>
              <a:cxn ang="0">
                <a:pos x="connsiteX0" y="connsiteY0"/>
              </a:cxn>
              <a:cxn ang="1">
                <a:pos x="connsiteX1" y="connsiteY1"/>
              </a:cxn>
            </a:cxnLst>
            <a:rect l="l" t="t" r="r" b="b"/>
            <a:pathLst>
              <a:path w="110101" h="422782">
                <a:moveTo>
                  <a:pt x="7985" y="7985"/>
                </a:moveTo>
                <a:lnTo>
                  <a:pt x="102115" y="41479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2966567" y="3426409"/>
            <a:ext cx="32150" cy="536685"/>
          </a:xfrm>
          <a:custGeom>
            <a:avLst/>
            <a:gdLst>
              <a:gd name="connsiteX0" fmla="*/ 24164 w 32150"/>
              <a:gd name="connsiteY0" fmla="*/ 73349 h 536685"/>
              <a:gd name="connsiteX1" fmla="*/ 24164 w 32150"/>
              <a:gd name="connsiteY1" fmla="*/ 57154 h 536685"/>
              <a:gd name="connsiteX2" fmla="*/ 7985 w 32150"/>
              <a:gd name="connsiteY2" fmla="*/ 57154 h 536685"/>
              <a:gd name="connsiteX3" fmla="*/ 7985 w 32150"/>
              <a:gd name="connsiteY3" fmla="*/ 40938 h 536685"/>
              <a:gd name="connsiteX4" fmla="*/ 7985 w 32150"/>
              <a:gd name="connsiteY4" fmla="*/ 40938 h 536685"/>
              <a:gd name="connsiteX5" fmla="*/ 7985 w 32150"/>
              <a:gd name="connsiteY5" fmla="*/ 24201 h 536685"/>
              <a:gd name="connsiteX6" fmla="*/ 7985 w 32150"/>
              <a:gd name="connsiteY6" fmla="*/ 7985 h 536685"/>
              <a:gd name="connsiteX7" fmla="*/ 7985 w 32150"/>
              <a:gd name="connsiteY7" fmla="*/ 463878 h 536685"/>
              <a:gd name="connsiteX8" fmla="*/ 7985 w 32150"/>
              <a:gd name="connsiteY8" fmla="*/ 480073 h 536685"/>
              <a:gd name="connsiteX9" fmla="*/ 7985 w 32150"/>
              <a:gd name="connsiteY9" fmla="*/ 496289 h 536685"/>
              <a:gd name="connsiteX10" fmla="*/ 7985 w 32150"/>
              <a:gd name="connsiteY10" fmla="*/ 496289 h 536685"/>
              <a:gd name="connsiteX11" fmla="*/ 7985 w 32150"/>
              <a:gd name="connsiteY11" fmla="*/ 512483 h 536685"/>
              <a:gd name="connsiteX12" fmla="*/ 24164 w 32150"/>
              <a:gd name="connsiteY12" fmla="*/ 512483 h 536685"/>
              <a:gd name="connsiteX13" fmla="*/ 24164 w 32150"/>
              <a:gd name="connsiteY13" fmla="*/ 528699 h 536685"/>
              <a:gd name="connsiteX14" fmla="*/ 24164 w 32150"/>
              <a:gd name="connsiteY14" fmla="*/ 73349 h 5366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32150" h="536685">
                <a:moveTo>
                  <a:pt x="24164" y="73349"/>
                </a:moveTo>
                <a:lnTo>
                  <a:pt x="24164" y="57154"/>
                </a:lnTo>
                <a:lnTo>
                  <a:pt x="7985" y="57154"/>
                </a:lnTo>
                <a:lnTo>
                  <a:pt x="7985" y="40938"/>
                </a:lnTo>
                <a:lnTo>
                  <a:pt x="7985" y="40938"/>
                </a:lnTo>
                <a:lnTo>
                  <a:pt x="7985" y="24201"/>
                </a:lnTo>
                <a:lnTo>
                  <a:pt x="7985" y="7985"/>
                </a:lnTo>
                <a:lnTo>
                  <a:pt x="7985" y="463878"/>
                </a:lnTo>
                <a:lnTo>
                  <a:pt x="7985" y="480073"/>
                </a:lnTo>
                <a:lnTo>
                  <a:pt x="7985" y="496289"/>
                </a:lnTo>
                <a:lnTo>
                  <a:pt x="7985" y="496289"/>
                </a:lnTo>
                <a:lnTo>
                  <a:pt x="7985" y="512483"/>
                </a:lnTo>
                <a:lnTo>
                  <a:pt x="24164" y="512483"/>
                </a:lnTo>
                <a:lnTo>
                  <a:pt x="24164" y="528699"/>
                </a:lnTo>
                <a:lnTo>
                  <a:pt x="24164" y="73349"/>
                </a:lnTo>
              </a:path>
            </a:pathLst>
          </a:custGeom>
          <a:solidFill>
            <a:srgbClr val="330033">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982746" y="3426409"/>
            <a:ext cx="1589500" cy="520469"/>
          </a:xfrm>
          <a:custGeom>
            <a:avLst/>
            <a:gdLst>
              <a:gd name="connsiteX0" fmla="*/ 1581514 w 1589500"/>
              <a:gd name="connsiteY0" fmla="*/ 7985 h 520469"/>
              <a:gd name="connsiteX1" fmla="*/ 7985 w 1589500"/>
              <a:gd name="connsiteY1" fmla="*/ 57154 h 520469"/>
              <a:gd name="connsiteX2" fmla="*/ 7985 w 1589500"/>
              <a:gd name="connsiteY2" fmla="*/ 512483 h 520469"/>
              <a:gd name="connsiteX3" fmla="*/ 1581514 w 1589500"/>
              <a:gd name="connsiteY3" fmla="*/ 463878 h 520469"/>
              <a:gd name="connsiteX4" fmla="*/ 1581514 w 1589500"/>
              <a:gd name="connsiteY4" fmla="*/ 7985 h 5204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9500" h="520469">
                <a:moveTo>
                  <a:pt x="1581514" y="7985"/>
                </a:moveTo>
                <a:lnTo>
                  <a:pt x="7985" y="57154"/>
                </a:lnTo>
                <a:lnTo>
                  <a:pt x="7985" y="512483"/>
                </a:lnTo>
                <a:lnTo>
                  <a:pt x="1581514" y="463878"/>
                </a:lnTo>
                <a:lnTo>
                  <a:pt x="1581514" y="7985"/>
                </a:lnTo>
              </a:path>
            </a:pathLst>
          </a:custGeom>
          <a:solidFill>
            <a:srgbClr val="330033">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966567" y="3182713"/>
            <a:ext cx="1605679" cy="325030"/>
          </a:xfrm>
          <a:custGeom>
            <a:avLst/>
            <a:gdLst>
              <a:gd name="connsiteX0" fmla="*/ 24164 w 1605679"/>
              <a:gd name="connsiteY0" fmla="*/ 317044 h 325030"/>
              <a:gd name="connsiteX1" fmla="*/ 7985 w 1605679"/>
              <a:gd name="connsiteY1" fmla="*/ 300850 h 325030"/>
              <a:gd name="connsiteX2" fmla="*/ 7985 w 1605679"/>
              <a:gd name="connsiteY2" fmla="*/ 284634 h 325030"/>
              <a:gd name="connsiteX3" fmla="*/ 7985 w 1605679"/>
              <a:gd name="connsiteY3" fmla="*/ 267897 h 325030"/>
              <a:gd name="connsiteX4" fmla="*/ 7985 w 1605679"/>
              <a:gd name="connsiteY4" fmla="*/ 251681 h 325030"/>
              <a:gd name="connsiteX5" fmla="*/ 7985 w 1605679"/>
              <a:gd name="connsiteY5" fmla="*/ 235487 h 325030"/>
              <a:gd name="connsiteX6" fmla="*/ 7985 w 1605679"/>
              <a:gd name="connsiteY6" fmla="*/ 219271 h 325030"/>
              <a:gd name="connsiteX7" fmla="*/ 7985 w 1605679"/>
              <a:gd name="connsiteY7" fmla="*/ 203076 h 325030"/>
              <a:gd name="connsiteX8" fmla="*/ 24164 w 1605679"/>
              <a:gd name="connsiteY8" fmla="*/ 203076 h 325030"/>
              <a:gd name="connsiteX9" fmla="*/ 24164 w 1605679"/>
              <a:gd name="connsiteY9" fmla="*/ 186882 h 325030"/>
              <a:gd name="connsiteX10" fmla="*/ 39922 w 1605679"/>
              <a:gd name="connsiteY10" fmla="*/ 170666 h 325030"/>
              <a:gd name="connsiteX11" fmla="*/ 55471 w 1605679"/>
              <a:gd name="connsiteY11" fmla="*/ 137713 h 325030"/>
              <a:gd name="connsiteX12" fmla="*/ 71229 w 1605679"/>
              <a:gd name="connsiteY12" fmla="*/ 137713 h 325030"/>
              <a:gd name="connsiteX13" fmla="*/ 86987 w 1605679"/>
              <a:gd name="connsiteY13" fmla="*/ 121519 h 325030"/>
              <a:gd name="connsiteX14" fmla="*/ 102746 w 1605679"/>
              <a:gd name="connsiteY14" fmla="*/ 105303 h 325030"/>
              <a:gd name="connsiteX15" fmla="*/ 134053 w 1605679"/>
              <a:gd name="connsiteY15" fmla="*/ 89108 h 325030"/>
              <a:gd name="connsiteX16" fmla="*/ 149811 w 1605679"/>
              <a:gd name="connsiteY16" fmla="*/ 72893 h 325030"/>
              <a:gd name="connsiteX17" fmla="*/ 181328 w 1605679"/>
              <a:gd name="connsiteY17" fmla="*/ 56611 h 325030"/>
              <a:gd name="connsiteX18" fmla="*/ 196876 w 1605679"/>
              <a:gd name="connsiteY18" fmla="*/ 40547 h 325030"/>
              <a:gd name="connsiteX19" fmla="*/ 228393 w 1605679"/>
              <a:gd name="connsiteY19" fmla="*/ 40547 h 325030"/>
              <a:gd name="connsiteX20" fmla="*/ 259700 w 1605679"/>
              <a:gd name="connsiteY20" fmla="*/ 24266 h 325030"/>
              <a:gd name="connsiteX21" fmla="*/ 291216 w 1605679"/>
              <a:gd name="connsiteY21" fmla="*/ 7985 h 325030"/>
              <a:gd name="connsiteX22" fmla="*/ 1597692 w 1605679"/>
              <a:gd name="connsiteY22" fmla="*/ 251681 h 325030"/>
              <a:gd name="connsiteX23" fmla="*/ 24164 w 1605679"/>
              <a:gd name="connsiteY23" fmla="*/ 317044 h 3250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Lst>
            <a:rect l="l" t="t" r="r" b="b"/>
            <a:pathLst>
              <a:path w="1605679" h="325030">
                <a:moveTo>
                  <a:pt x="24164" y="317044"/>
                </a:moveTo>
                <a:lnTo>
                  <a:pt x="7985" y="300850"/>
                </a:lnTo>
                <a:lnTo>
                  <a:pt x="7985" y="284634"/>
                </a:lnTo>
                <a:lnTo>
                  <a:pt x="7985" y="267897"/>
                </a:lnTo>
                <a:lnTo>
                  <a:pt x="7985" y="251681"/>
                </a:lnTo>
                <a:lnTo>
                  <a:pt x="7985" y="235487"/>
                </a:lnTo>
                <a:lnTo>
                  <a:pt x="7985" y="219271"/>
                </a:lnTo>
                <a:lnTo>
                  <a:pt x="7985" y="203076"/>
                </a:lnTo>
                <a:lnTo>
                  <a:pt x="24164" y="203076"/>
                </a:lnTo>
                <a:lnTo>
                  <a:pt x="24164" y="186882"/>
                </a:lnTo>
                <a:lnTo>
                  <a:pt x="39922" y="170666"/>
                </a:lnTo>
                <a:lnTo>
                  <a:pt x="55471" y="137713"/>
                </a:lnTo>
                <a:lnTo>
                  <a:pt x="71229" y="137713"/>
                </a:lnTo>
                <a:lnTo>
                  <a:pt x="86987" y="121519"/>
                </a:lnTo>
                <a:lnTo>
                  <a:pt x="102746" y="105303"/>
                </a:lnTo>
                <a:lnTo>
                  <a:pt x="134053" y="89108"/>
                </a:lnTo>
                <a:lnTo>
                  <a:pt x="149811" y="72893"/>
                </a:lnTo>
                <a:lnTo>
                  <a:pt x="181328" y="56611"/>
                </a:lnTo>
                <a:lnTo>
                  <a:pt x="196876" y="40547"/>
                </a:lnTo>
                <a:lnTo>
                  <a:pt x="228393" y="40547"/>
                </a:lnTo>
                <a:lnTo>
                  <a:pt x="259700" y="24266"/>
                </a:lnTo>
                <a:lnTo>
                  <a:pt x="291216" y="7985"/>
                </a:lnTo>
                <a:lnTo>
                  <a:pt x="1597692" y="251681"/>
                </a:lnTo>
                <a:lnTo>
                  <a:pt x="24164" y="317044"/>
                </a:lnTo>
              </a:path>
            </a:pathLst>
          </a:custGeom>
          <a:solidFill>
            <a:srgbClr val="660066">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778097" y="3329200"/>
            <a:ext cx="94343" cy="31942"/>
          </a:xfrm>
          <a:custGeom>
            <a:avLst/>
            <a:gdLst>
              <a:gd name="connsiteX0" fmla="*/ 7985 w 94343"/>
              <a:gd name="connsiteY0" fmla="*/ 7985 h 31942"/>
              <a:gd name="connsiteX1" fmla="*/ 86357 w 94343"/>
              <a:gd name="connsiteY1" fmla="*/ 7985 h 31942"/>
            </a:gdLst>
            <a:ahLst/>
            <a:cxnLst>
              <a:cxn ang="0">
                <a:pos x="connsiteX0" y="connsiteY0"/>
              </a:cxn>
              <a:cxn ang="1">
                <a:pos x="connsiteX1" y="connsiteY1"/>
              </a:cxn>
            </a:cxnLst>
            <a:rect l="l" t="t" r="r" b="b"/>
            <a:pathLst>
              <a:path w="94343" h="31942">
                <a:moveTo>
                  <a:pt x="7985" y="7985"/>
                </a:moveTo>
                <a:lnTo>
                  <a:pt x="86357"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2872227" y="3329200"/>
            <a:ext cx="142248" cy="31942"/>
          </a:xfrm>
          <a:custGeom>
            <a:avLst/>
            <a:gdLst>
              <a:gd name="connsiteX0" fmla="*/ 7985 w 142248"/>
              <a:gd name="connsiteY0" fmla="*/ 7985 h 31942"/>
              <a:gd name="connsiteX1" fmla="*/ 134263 w 142248"/>
              <a:gd name="connsiteY1" fmla="*/ 7985 h 31942"/>
            </a:gdLst>
            <a:ahLst/>
            <a:cxnLst>
              <a:cxn ang="0">
                <a:pos x="connsiteX0" y="connsiteY0"/>
              </a:cxn>
              <a:cxn ang="1">
                <a:pos x="connsiteX1" y="connsiteY1"/>
              </a:cxn>
            </a:cxnLst>
            <a:rect l="l" t="t" r="r" b="b"/>
            <a:pathLst>
              <a:path w="142248" h="31942">
                <a:moveTo>
                  <a:pt x="7985" y="7985"/>
                </a:moveTo>
                <a:lnTo>
                  <a:pt x="134263"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2982746" y="3491773"/>
            <a:ext cx="188683" cy="617699"/>
          </a:xfrm>
          <a:custGeom>
            <a:avLst/>
            <a:gdLst>
              <a:gd name="connsiteX0" fmla="*/ 180697 w 188683"/>
              <a:gd name="connsiteY0" fmla="*/ 154363 h 617699"/>
              <a:gd name="connsiteX1" fmla="*/ 165149 w 188683"/>
              <a:gd name="connsiteY1" fmla="*/ 138169 h 617699"/>
              <a:gd name="connsiteX2" fmla="*/ 117874 w 188683"/>
              <a:gd name="connsiteY2" fmla="*/ 121953 h 617699"/>
              <a:gd name="connsiteX3" fmla="*/ 102326 w 188683"/>
              <a:gd name="connsiteY3" fmla="*/ 105216 h 617699"/>
              <a:gd name="connsiteX4" fmla="*/ 86567 w 188683"/>
              <a:gd name="connsiteY4" fmla="*/ 89000 h 617699"/>
              <a:gd name="connsiteX5" fmla="*/ 55050 w 188683"/>
              <a:gd name="connsiteY5" fmla="*/ 72806 h 617699"/>
              <a:gd name="connsiteX6" fmla="*/ 39292 w 188683"/>
              <a:gd name="connsiteY6" fmla="*/ 56589 h 617699"/>
              <a:gd name="connsiteX7" fmla="*/ 23744 w 188683"/>
              <a:gd name="connsiteY7" fmla="*/ 40395 h 617699"/>
              <a:gd name="connsiteX8" fmla="*/ 7985 w 188683"/>
              <a:gd name="connsiteY8" fmla="*/ 24201 h 617699"/>
              <a:gd name="connsiteX9" fmla="*/ 7985 w 188683"/>
              <a:gd name="connsiteY9" fmla="*/ 7985 h 617699"/>
              <a:gd name="connsiteX10" fmla="*/ 7985 w 188683"/>
              <a:gd name="connsiteY10" fmla="*/ 463335 h 617699"/>
              <a:gd name="connsiteX11" fmla="*/ 7985 w 188683"/>
              <a:gd name="connsiteY11" fmla="*/ 479530 h 617699"/>
              <a:gd name="connsiteX12" fmla="*/ 23744 w 188683"/>
              <a:gd name="connsiteY12" fmla="*/ 495724 h 617699"/>
              <a:gd name="connsiteX13" fmla="*/ 39292 w 188683"/>
              <a:gd name="connsiteY13" fmla="*/ 511940 h 617699"/>
              <a:gd name="connsiteX14" fmla="*/ 55050 w 188683"/>
              <a:gd name="connsiteY14" fmla="*/ 528134 h 617699"/>
              <a:gd name="connsiteX15" fmla="*/ 86567 w 188683"/>
              <a:gd name="connsiteY15" fmla="*/ 544893 h 617699"/>
              <a:gd name="connsiteX16" fmla="*/ 102326 w 188683"/>
              <a:gd name="connsiteY16" fmla="*/ 561087 h 617699"/>
              <a:gd name="connsiteX17" fmla="*/ 117874 w 188683"/>
              <a:gd name="connsiteY17" fmla="*/ 577303 h 617699"/>
              <a:gd name="connsiteX18" fmla="*/ 165149 w 188683"/>
              <a:gd name="connsiteY18" fmla="*/ 593497 h 617699"/>
              <a:gd name="connsiteX19" fmla="*/ 180697 w 188683"/>
              <a:gd name="connsiteY19" fmla="*/ 609713 h 617699"/>
              <a:gd name="connsiteX20" fmla="*/ 180697 w 188683"/>
              <a:gd name="connsiteY20" fmla="*/ 154363 h 6176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88683" h="617699">
                <a:moveTo>
                  <a:pt x="180697" y="154363"/>
                </a:moveTo>
                <a:lnTo>
                  <a:pt x="165149" y="138169"/>
                </a:lnTo>
                <a:lnTo>
                  <a:pt x="117874" y="121953"/>
                </a:lnTo>
                <a:lnTo>
                  <a:pt x="102326" y="105216"/>
                </a:lnTo>
                <a:lnTo>
                  <a:pt x="86567" y="89000"/>
                </a:lnTo>
                <a:lnTo>
                  <a:pt x="55050" y="72806"/>
                </a:lnTo>
                <a:lnTo>
                  <a:pt x="39292" y="56589"/>
                </a:lnTo>
                <a:lnTo>
                  <a:pt x="23744" y="40395"/>
                </a:lnTo>
                <a:lnTo>
                  <a:pt x="7985" y="24201"/>
                </a:lnTo>
                <a:lnTo>
                  <a:pt x="7985" y="7985"/>
                </a:lnTo>
                <a:lnTo>
                  <a:pt x="7985" y="463335"/>
                </a:lnTo>
                <a:lnTo>
                  <a:pt x="7985" y="479530"/>
                </a:lnTo>
                <a:lnTo>
                  <a:pt x="23744" y="495724"/>
                </a:lnTo>
                <a:lnTo>
                  <a:pt x="39292" y="511940"/>
                </a:lnTo>
                <a:lnTo>
                  <a:pt x="55050" y="528134"/>
                </a:lnTo>
                <a:lnTo>
                  <a:pt x="86567" y="544893"/>
                </a:lnTo>
                <a:lnTo>
                  <a:pt x="102326" y="561087"/>
                </a:lnTo>
                <a:lnTo>
                  <a:pt x="117874" y="577303"/>
                </a:lnTo>
                <a:lnTo>
                  <a:pt x="165149" y="593497"/>
                </a:lnTo>
                <a:lnTo>
                  <a:pt x="180697" y="609713"/>
                </a:lnTo>
                <a:lnTo>
                  <a:pt x="180697" y="154363"/>
                </a:lnTo>
              </a:path>
            </a:pathLst>
          </a:custGeom>
          <a:solidFill>
            <a:srgbClr val="66808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171216" y="3426409"/>
            <a:ext cx="1401029" cy="683063"/>
          </a:xfrm>
          <a:custGeom>
            <a:avLst/>
            <a:gdLst>
              <a:gd name="connsiteX0" fmla="*/ 1393043 w 1401029"/>
              <a:gd name="connsiteY0" fmla="*/ 7985 h 683063"/>
              <a:gd name="connsiteX1" fmla="*/ 7985 w 1401029"/>
              <a:gd name="connsiteY1" fmla="*/ 219726 h 683063"/>
              <a:gd name="connsiteX2" fmla="*/ 7985 w 1401029"/>
              <a:gd name="connsiteY2" fmla="*/ 675077 h 683063"/>
              <a:gd name="connsiteX3" fmla="*/ 1393043 w 1401029"/>
              <a:gd name="connsiteY3" fmla="*/ 463878 h 683063"/>
              <a:gd name="connsiteX4" fmla="*/ 1393043 w 1401029"/>
              <a:gd name="connsiteY4" fmla="*/ 7985 h 6830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01029" h="683063">
                <a:moveTo>
                  <a:pt x="1393043" y="7985"/>
                </a:moveTo>
                <a:lnTo>
                  <a:pt x="7985" y="219726"/>
                </a:lnTo>
                <a:lnTo>
                  <a:pt x="7985" y="675077"/>
                </a:lnTo>
                <a:lnTo>
                  <a:pt x="1393043" y="463878"/>
                </a:lnTo>
                <a:lnTo>
                  <a:pt x="1393043" y="7985"/>
                </a:lnTo>
              </a:path>
            </a:pathLst>
          </a:custGeom>
          <a:solidFill>
            <a:srgbClr val="66808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982746" y="3426409"/>
            <a:ext cx="1589500" cy="227712"/>
          </a:xfrm>
          <a:custGeom>
            <a:avLst/>
            <a:gdLst>
              <a:gd name="connsiteX0" fmla="*/ 180697 w 1589500"/>
              <a:gd name="connsiteY0" fmla="*/ 219726 h 227712"/>
              <a:gd name="connsiteX1" fmla="*/ 165149 w 1589500"/>
              <a:gd name="connsiteY1" fmla="*/ 203532 h 227712"/>
              <a:gd name="connsiteX2" fmla="*/ 117874 w 1589500"/>
              <a:gd name="connsiteY2" fmla="*/ 187316 h 227712"/>
              <a:gd name="connsiteX3" fmla="*/ 102326 w 1589500"/>
              <a:gd name="connsiteY3" fmla="*/ 170579 h 227712"/>
              <a:gd name="connsiteX4" fmla="*/ 86567 w 1589500"/>
              <a:gd name="connsiteY4" fmla="*/ 154363 h 227712"/>
              <a:gd name="connsiteX5" fmla="*/ 55050 w 1589500"/>
              <a:gd name="connsiteY5" fmla="*/ 138169 h 227712"/>
              <a:gd name="connsiteX6" fmla="*/ 39292 w 1589500"/>
              <a:gd name="connsiteY6" fmla="*/ 121953 h 227712"/>
              <a:gd name="connsiteX7" fmla="*/ 23744 w 1589500"/>
              <a:gd name="connsiteY7" fmla="*/ 105759 h 227712"/>
              <a:gd name="connsiteX8" fmla="*/ 7985 w 1589500"/>
              <a:gd name="connsiteY8" fmla="*/ 89564 h 227712"/>
              <a:gd name="connsiteX9" fmla="*/ 7985 w 1589500"/>
              <a:gd name="connsiteY9" fmla="*/ 73349 h 227712"/>
              <a:gd name="connsiteX10" fmla="*/ 1581514 w 1589500"/>
              <a:gd name="connsiteY10" fmla="*/ 7985 h 227712"/>
              <a:gd name="connsiteX11" fmla="*/ 180697 w 1589500"/>
              <a:gd name="connsiteY11" fmla="*/ 219726 h 2277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589500" h="227712">
                <a:moveTo>
                  <a:pt x="180697" y="219726"/>
                </a:moveTo>
                <a:lnTo>
                  <a:pt x="165149" y="203532"/>
                </a:lnTo>
                <a:lnTo>
                  <a:pt x="117874" y="187316"/>
                </a:lnTo>
                <a:lnTo>
                  <a:pt x="102326" y="170579"/>
                </a:lnTo>
                <a:lnTo>
                  <a:pt x="86567" y="154363"/>
                </a:lnTo>
                <a:lnTo>
                  <a:pt x="55050" y="138169"/>
                </a:lnTo>
                <a:lnTo>
                  <a:pt x="39292" y="121953"/>
                </a:lnTo>
                <a:lnTo>
                  <a:pt x="23744" y="105759"/>
                </a:lnTo>
                <a:lnTo>
                  <a:pt x="7985" y="89564"/>
                </a:lnTo>
                <a:lnTo>
                  <a:pt x="7985" y="73349"/>
                </a:lnTo>
                <a:lnTo>
                  <a:pt x="1581514" y="7985"/>
                </a:lnTo>
                <a:lnTo>
                  <a:pt x="180697" y="219726"/>
                </a:lnTo>
              </a:path>
            </a:pathLst>
          </a:custGeom>
          <a:solidFill>
            <a:srgbClr val="CCFFFF">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825162" y="4028681"/>
            <a:ext cx="94553" cy="31942"/>
          </a:xfrm>
          <a:custGeom>
            <a:avLst/>
            <a:gdLst>
              <a:gd name="connsiteX0" fmla="*/ 7985 w 94553"/>
              <a:gd name="connsiteY0" fmla="*/ 7985 h 31942"/>
              <a:gd name="connsiteX1" fmla="*/ 86567 w 94553"/>
              <a:gd name="connsiteY1" fmla="*/ 7985 h 31942"/>
            </a:gdLst>
            <a:ahLst/>
            <a:cxnLst>
              <a:cxn ang="0">
                <a:pos x="connsiteX0" y="connsiteY0"/>
              </a:cxn>
              <a:cxn ang="1">
                <a:pos x="connsiteX1" y="connsiteY1"/>
              </a:cxn>
            </a:cxnLst>
            <a:rect l="l" t="t" r="r" b="b"/>
            <a:pathLst>
              <a:path w="94553" h="31942">
                <a:moveTo>
                  <a:pt x="7985" y="7985"/>
                </a:moveTo>
                <a:lnTo>
                  <a:pt x="86567"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2919292" y="4011922"/>
            <a:ext cx="142248" cy="32730"/>
          </a:xfrm>
          <a:custGeom>
            <a:avLst/>
            <a:gdLst>
              <a:gd name="connsiteX0" fmla="*/ 7985 w 142248"/>
              <a:gd name="connsiteY0" fmla="*/ 24744 h 32730"/>
              <a:gd name="connsiteX1" fmla="*/ 134262 w 142248"/>
              <a:gd name="connsiteY1" fmla="*/ 7985 h 32730"/>
            </a:gdLst>
            <a:ahLst/>
            <a:cxnLst>
              <a:cxn ang="0">
                <a:pos x="connsiteX0" y="connsiteY0"/>
              </a:cxn>
              <a:cxn ang="1">
                <a:pos x="connsiteX1" y="connsiteY1"/>
              </a:cxn>
            </a:cxnLst>
            <a:rect l="l" t="t" r="r" b="b"/>
            <a:pathLst>
              <a:path w="142248" h="32730">
                <a:moveTo>
                  <a:pt x="7985" y="24744"/>
                </a:moveTo>
                <a:lnTo>
                  <a:pt x="134262"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5547373" y="3426409"/>
            <a:ext cx="613950" cy="813225"/>
          </a:xfrm>
          <a:custGeom>
            <a:avLst/>
            <a:gdLst>
              <a:gd name="connsiteX0" fmla="*/ 605964 w 613950"/>
              <a:gd name="connsiteY0" fmla="*/ 7985 h 813225"/>
              <a:gd name="connsiteX1" fmla="*/ 605964 w 613950"/>
              <a:gd name="connsiteY1" fmla="*/ 24201 h 813225"/>
              <a:gd name="connsiteX2" fmla="*/ 605964 w 613950"/>
              <a:gd name="connsiteY2" fmla="*/ 40938 h 813225"/>
              <a:gd name="connsiteX3" fmla="*/ 590415 w 613950"/>
              <a:gd name="connsiteY3" fmla="*/ 57154 h 813225"/>
              <a:gd name="connsiteX4" fmla="*/ 590415 w 613950"/>
              <a:gd name="connsiteY4" fmla="*/ 73349 h 813225"/>
              <a:gd name="connsiteX5" fmla="*/ 574657 w 613950"/>
              <a:gd name="connsiteY5" fmla="*/ 89564 h 813225"/>
              <a:gd name="connsiteX6" fmla="*/ 558898 w 613950"/>
              <a:gd name="connsiteY6" fmla="*/ 105759 h 813225"/>
              <a:gd name="connsiteX7" fmla="*/ 543140 w 613950"/>
              <a:gd name="connsiteY7" fmla="*/ 121953 h 813225"/>
              <a:gd name="connsiteX8" fmla="*/ 527592 w 613950"/>
              <a:gd name="connsiteY8" fmla="*/ 138169 h 813225"/>
              <a:gd name="connsiteX9" fmla="*/ 511833 w 613950"/>
              <a:gd name="connsiteY9" fmla="*/ 154363 h 813225"/>
              <a:gd name="connsiteX10" fmla="*/ 496075 w 613950"/>
              <a:gd name="connsiteY10" fmla="*/ 170579 h 813225"/>
              <a:gd name="connsiteX11" fmla="*/ 480317 w 613950"/>
              <a:gd name="connsiteY11" fmla="*/ 187316 h 813225"/>
              <a:gd name="connsiteX12" fmla="*/ 449010 w 613950"/>
              <a:gd name="connsiteY12" fmla="*/ 203532 h 813225"/>
              <a:gd name="connsiteX13" fmla="*/ 417493 w 613950"/>
              <a:gd name="connsiteY13" fmla="*/ 219726 h 813225"/>
              <a:gd name="connsiteX14" fmla="*/ 386186 w 613950"/>
              <a:gd name="connsiteY14" fmla="*/ 235942 h 813225"/>
              <a:gd name="connsiteX15" fmla="*/ 354670 w 613950"/>
              <a:gd name="connsiteY15" fmla="*/ 235942 h 813225"/>
              <a:gd name="connsiteX16" fmla="*/ 322733 w 613950"/>
              <a:gd name="connsiteY16" fmla="*/ 252137 h 813225"/>
              <a:gd name="connsiteX17" fmla="*/ 291426 w 613950"/>
              <a:gd name="connsiteY17" fmla="*/ 268331 h 813225"/>
              <a:gd name="connsiteX18" fmla="*/ 259909 w 613950"/>
              <a:gd name="connsiteY18" fmla="*/ 284547 h 813225"/>
              <a:gd name="connsiteX19" fmla="*/ 228603 w 613950"/>
              <a:gd name="connsiteY19" fmla="*/ 284547 h 813225"/>
              <a:gd name="connsiteX20" fmla="*/ 181327 w 613950"/>
              <a:gd name="connsiteY20" fmla="*/ 300741 h 813225"/>
              <a:gd name="connsiteX21" fmla="*/ 134262 w 613950"/>
              <a:gd name="connsiteY21" fmla="*/ 316957 h 813225"/>
              <a:gd name="connsiteX22" fmla="*/ 102746 w 613950"/>
              <a:gd name="connsiteY22" fmla="*/ 333694 h 813225"/>
              <a:gd name="connsiteX23" fmla="*/ 55680 w 613950"/>
              <a:gd name="connsiteY23" fmla="*/ 333694 h 813225"/>
              <a:gd name="connsiteX24" fmla="*/ 7985 w 613950"/>
              <a:gd name="connsiteY24" fmla="*/ 349910 h 813225"/>
              <a:gd name="connsiteX25" fmla="*/ 7985 w 613950"/>
              <a:gd name="connsiteY25" fmla="*/ 805239 h 813225"/>
              <a:gd name="connsiteX26" fmla="*/ 55680 w 613950"/>
              <a:gd name="connsiteY26" fmla="*/ 789045 h 813225"/>
              <a:gd name="connsiteX27" fmla="*/ 102746 w 613950"/>
              <a:gd name="connsiteY27" fmla="*/ 789045 h 813225"/>
              <a:gd name="connsiteX28" fmla="*/ 134262 w 613950"/>
              <a:gd name="connsiteY28" fmla="*/ 772829 h 813225"/>
              <a:gd name="connsiteX29" fmla="*/ 181327 w 613950"/>
              <a:gd name="connsiteY29" fmla="*/ 756635 h 813225"/>
              <a:gd name="connsiteX30" fmla="*/ 228603 w 613950"/>
              <a:gd name="connsiteY30" fmla="*/ 740419 h 813225"/>
              <a:gd name="connsiteX31" fmla="*/ 259909 w 613950"/>
              <a:gd name="connsiteY31" fmla="*/ 740419 h 813225"/>
              <a:gd name="connsiteX32" fmla="*/ 291426 w 613950"/>
              <a:gd name="connsiteY32" fmla="*/ 723682 h 813225"/>
              <a:gd name="connsiteX33" fmla="*/ 322733 w 613950"/>
              <a:gd name="connsiteY33" fmla="*/ 707466 h 813225"/>
              <a:gd name="connsiteX34" fmla="*/ 354670 w 613950"/>
              <a:gd name="connsiteY34" fmla="*/ 691271 h 813225"/>
              <a:gd name="connsiteX35" fmla="*/ 386186 w 613950"/>
              <a:gd name="connsiteY35" fmla="*/ 691271 h 813225"/>
              <a:gd name="connsiteX36" fmla="*/ 417493 w 613950"/>
              <a:gd name="connsiteY36" fmla="*/ 675077 h 813225"/>
              <a:gd name="connsiteX37" fmla="*/ 449010 w 613950"/>
              <a:gd name="connsiteY37" fmla="*/ 658861 h 813225"/>
              <a:gd name="connsiteX38" fmla="*/ 480317 w 613950"/>
              <a:gd name="connsiteY38" fmla="*/ 642667 h 813225"/>
              <a:gd name="connsiteX39" fmla="*/ 496075 w 613950"/>
              <a:gd name="connsiteY39" fmla="*/ 626451 h 813225"/>
              <a:gd name="connsiteX40" fmla="*/ 511833 w 613950"/>
              <a:gd name="connsiteY40" fmla="*/ 610256 h 813225"/>
              <a:gd name="connsiteX41" fmla="*/ 527592 w 613950"/>
              <a:gd name="connsiteY41" fmla="*/ 593498 h 813225"/>
              <a:gd name="connsiteX42" fmla="*/ 543140 w 613950"/>
              <a:gd name="connsiteY42" fmla="*/ 577303 h 813225"/>
              <a:gd name="connsiteX43" fmla="*/ 558898 w 613950"/>
              <a:gd name="connsiteY43" fmla="*/ 561087 h 813225"/>
              <a:gd name="connsiteX44" fmla="*/ 574657 w 613950"/>
              <a:gd name="connsiteY44" fmla="*/ 544893 h 813225"/>
              <a:gd name="connsiteX45" fmla="*/ 590415 w 613950"/>
              <a:gd name="connsiteY45" fmla="*/ 528699 h 813225"/>
              <a:gd name="connsiteX46" fmla="*/ 590415 w 613950"/>
              <a:gd name="connsiteY46" fmla="*/ 512483 h 813225"/>
              <a:gd name="connsiteX47" fmla="*/ 605964 w 613950"/>
              <a:gd name="connsiteY47" fmla="*/ 496289 h 813225"/>
              <a:gd name="connsiteX48" fmla="*/ 605964 w 613950"/>
              <a:gd name="connsiteY48" fmla="*/ 480073 h 813225"/>
              <a:gd name="connsiteX49" fmla="*/ 605964 w 613950"/>
              <a:gd name="connsiteY49" fmla="*/ 463878 h 813225"/>
              <a:gd name="connsiteX50" fmla="*/ 605964 w 613950"/>
              <a:gd name="connsiteY50" fmla="*/ 7985 h 8132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Lst>
            <a:rect l="l" t="t" r="r" b="b"/>
            <a:pathLst>
              <a:path w="613950" h="813225">
                <a:moveTo>
                  <a:pt x="605964" y="7985"/>
                </a:moveTo>
                <a:lnTo>
                  <a:pt x="605964" y="24201"/>
                </a:lnTo>
                <a:lnTo>
                  <a:pt x="605964" y="40938"/>
                </a:lnTo>
                <a:lnTo>
                  <a:pt x="590415" y="57154"/>
                </a:lnTo>
                <a:lnTo>
                  <a:pt x="590415" y="73349"/>
                </a:lnTo>
                <a:lnTo>
                  <a:pt x="574657" y="89564"/>
                </a:lnTo>
                <a:lnTo>
                  <a:pt x="558898" y="105759"/>
                </a:lnTo>
                <a:lnTo>
                  <a:pt x="543140" y="121953"/>
                </a:lnTo>
                <a:lnTo>
                  <a:pt x="527592" y="138169"/>
                </a:lnTo>
                <a:lnTo>
                  <a:pt x="511833" y="154363"/>
                </a:lnTo>
                <a:lnTo>
                  <a:pt x="496075" y="170579"/>
                </a:lnTo>
                <a:lnTo>
                  <a:pt x="480317" y="187316"/>
                </a:lnTo>
                <a:lnTo>
                  <a:pt x="449010" y="203532"/>
                </a:lnTo>
                <a:lnTo>
                  <a:pt x="417493" y="219726"/>
                </a:lnTo>
                <a:lnTo>
                  <a:pt x="386186" y="235942"/>
                </a:lnTo>
                <a:lnTo>
                  <a:pt x="354670" y="235942"/>
                </a:lnTo>
                <a:lnTo>
                  <a:pt x="322733" y="252137"/>
                </a:lnTo>
                <a:lnTo>
                  <a:pt x="291426" y="268331"/>
                </a:lnTo>
                <a:lnTo>
                  <a:pt x="259909" y="284547"/>
                </a:lnTo>
                <a:lnTo>
                  <a:pt x="228603" y="284547"/>
                </a:lnTo>
                <a:lnTo>
                  <a:pt x="181327" y="300741"/>
                </a:lnTo>
                <a:lnTo>
                  <a:pt x="134262" y="316957"/>
                </a:lnTo>
                <a:lnTo>
                  <a:pt x="102746" y="333694"/>
                </a:lnTo>
                <a:lnTo>
                  <a:pt x="55680" y="333694"/>
                </a:lnTo>
                <a:lnTo>
                  <a:pt x="7985" y="349910"/>
                </a:lnTo>
                <a:lnTo>
                  <a:pt x="7985" y="805239"/>
                </a:lnTo>
                <a:lnTo>
                  <a:pt x="55680" y="789045"/>
                </a:lnTo>
                <a:lnTo>
                  <a:pt x="102746" y="789045"/>
                </a:lnTo>
                <a:lnTo>
                  <a:pt x="134262" y="772829"/>
                </a:lnTo>
                <a:lnTo>
                  <a:pt x="181327" y="756635"/>
                </a:lnTo>
                <a:lnTo>
                  <a:pt x="228603" y="740419"/>
                </a:lnTo>
                <a:lnTo>
                  <a:pt x="259909" y="740419"/>
                </a:lnTo>
                <a:lnTo>
                  <a:pt x="291426" y="723682"/>
                </a:lnTo>
                <a:lnTo>
                  <a:pt x="322733" y="707466"/>
                </a:lnTo>
                <a:lnTo>
                  <a:pt x="354670" y="691271"/>
                </a:lnTo>
                <a:lnTo>
                  <a:pt x="386186" y="691271"/>
                </a:lnTo>
                <a:lnTo>
                  <a:pt x="417493" y="675077"/>
                </a:lnTo>
                <a:lnTo>
                  <a:pt x="449010" y="658861"/>
                </a:lnTo>
                <a:lnTo>
                  <a:pt x="480317" y="642667"/>
                </a:lnTo>
                <a:lnTo>
                  <a:pt x="496075" y="626451"/>
                </a:lnTo>
                <a:lnTo>
                  <a:pt x="511833" y="610256"/>
                </a:lnTo>
                <a:lnTo>
                  <a:pt x="527592" y="593498"/>
                </a:lnTo>
                <a:lnTo>
                  <a:pt x="543140" y="577303"/>
                </a:lnTo>
                <a:lnTo>
                  <a:pt x="558898" y="561087"/>
                </a:lnTo>
                <a:lnTo>
                  <a:pt x="574657" y="544893"/>
                </a:lnTo>
                <a:lnTo>
                  <a:pt x="590415" y="528699"/>
                </a:lnTo>
                <a:lnTo>
                  <a:pt x="590415" y="512483"/>
                </a:lnTo>
                <a:lnTo>
                  <a:pt x="605964" y="496289"/>
                </a:lnTo>
                <a:lnTo>
                  <a:pt x="605964" y="480073"/>
                </a:lnTo>
                <a:lnTo>
                  <a:pt x="605964" y="463878"/>
                </a:lnTo>
                <a:lnTo>
                  <a:pt x="605964" y="7985"/>
                </a:lnTo>
              </a:path>
            </a:pathLst>
          </a:custGeom>
          <a:solidFill>
            <a:srgbClr val="4D4D8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556274" y="3426409"/>
            <a:ext cx="1007069" cy="797031"/>
          </a:xfrm>
          <a:custGeom>
            <a:avLst/>
            <a:gdLst>
              <a:gd name="connsiteX0" fmla="*/ 7985 w 1007069"/>
              <a:gd name="connsiteY0" fmla="*/ 7985 h 797031"/>
              <a:gd name="connsiteX1" fmla="*/ 999083 w 1007069"/>
              <a:gd name="connsiteY1" fmla="*/ 333694 h 797031"/>
              <a:gd name="connsiteX2" fmla="*/ 999083 w 1007069"/>
              <a:gd name="connsiteY2" fmla="*/ 789045 h 797031"/>
              <a:gd name="connsiteX3" fmla="*/ 7985 w 1007069"/>
              <a:gd name="connsiteY3" fmla="*/ 463878 h 797031"/>
              <a:gd name="connsiteX4" fmla="*/ 7985 w 1007069"/>
              <a:gd name="connsiteY4" fmla="*/ 7985 h 7970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069" h="797031">
                <a:moveTo>
                  <a:pt x="7985" y="7985"/>
                </a:moveTo>
                <a:lnTo>
                  <a:pt x="999083" y="333694"/>
                </a:lnTo>
                <a:lnTo>
                  <a:pt x="999083" y="789045"/>
                </a:lnTo>
                <a:lnTo>
                  <a:pt x="7985" y="463878"/>
                </a:lnTo>
                <a:lnTo>
                  <a:pt x="7985" y="7985"/>
                </a:lnTo>
              </a:path>
            </a:pathLst>
          </a:custGeom>
          <a:solidFill>
            <a:srgbClr val="4D4D8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556274" y="3003404"/>
            <a:ext cx="1605048" cy="780902"/>
          </a:xfrm>
          <a:custGeom>
            <a:avLst/>
            <a:gdLst>
              <a:gd name="connsiteX0" fmla="*/ 7985 w 1605048"/>
              <a:gd name="connsiteY0" fmla="*/ 7985 h 780902"/>
              <a:gd name="connsiteX1" fmla="*/ 55050 w 1605048"/>
              <a:gd name="connsiteY1" fmla="*/ 7985 h 780902"/>
              <a:gd name="connsiteX2" fmla="*/ 117874 w 1605048"/>
              <a:gd name="connsiteY2" fmla="*/ 7985 h 780902"/>
              <a:gd name="connsiteX3" fmla="*/ 196876 w 1605048"/>
              <a:gd name="connsiteY3" fmla="*/ 7985 h 780902"/>
              <a:gd name="connsiteX4" fmla="*/ 259909 w 1605048"/>
              <a:gd name="connsiteY4" fmla="*/ 7985 h 780902"/>
              <a:gd name="connsiteX5" fmla="*/ 306975 w 1605048"/>
              <a:gd name="connsiteY5" fmla="*/ 7985 h 780902"/>
              <a:gd name="connsiteX6" fmla="*/ 354040 w 1605048"/>
              <a:gd name="connsiteY6" fmla="*/ 7985 h 780902"/>
              <a:gd name="connsiteX7" fmla="*/ 448380 w 1605048"/>
              <a:gd name="connsiteY7" fmla="*/ 24266 h 780902"/>
              <a:gd name="connsiteX8" fmla="*/ 495865 w 1605048"/>
              <a:gd name="connsiteY8" fmla="*/ 24266 h 780902"/>
              <a:gd name="connsiteX9" fmla="*/ 543140 w 1605048"/>
              <a:gd name="connsiteY9" fmla="*/ 24266 h 780902"/>
              <a:gd name="connsiteX10" fmla="*/ 605964 w 1605048"/>
              <a:gd name="connsiteY10" fmla="*/ 40548 h 780902"/>
              <a:gd name="connsiteX11" fmla="*/ 668787 w 1605048"/>
              <a:gd name="connsiteY11" fmla="*/ 40548 h 780902"/>
              <a:gd name="connsiteX12" fmla="*/ 731611 w 1605048"/>
              <a:gd name="connsiteY12" fmla="*/ 57263 h 780902"/>
              <a:gd name="connsiteX13" fmla="*/ 779306 w 1605048"/>
              <a:gd name="connsiteY13" fmla="*/ 57263 h 780902"/>
              <a:gd name="connsiteX14" fmla="*/ 826371 w 1605048"/>
              <a:gd name="connsiteY14" fmla="*/ 73327 h 780902"/>
              <a:gd name="connsiteX15" fmla="*/ 889195 w 1605048"/>
              <a:gd name="connsiteY15" fmla="*/ 73327 h 780902"/>
              <a:gd name="connsiteX16" fmla="*/ 936260 w 1605048"/>
              <a:gd name="connsiteY16" fmla="*/ 89608 h 780902"/>
              <a:gd name="connsiteX17" fmla="*/ 983535 w 1605048"/>
              <a:gd name="connsiteY17" fmla="*/ 89608 h 780902"/>
              <a:gd name="connsiteX18" fmla="*/ 1030600 w 1605048"/>
              <a:gd name="connsiteY18" fmla="*/ 105889 h 780902"/>
              <a:gd name="connsiteX19" fmla="*/ 1093844 w 1605048"/>
              <a:gd name="connsiteY19" fmla="*/ 121953 h 780902"/>
              <a:gd name="connsiteX20" fmla="*/ 1125361 w 1605048"/>
              <a:gd name="connsiteY20" fmla="*/ 138234 h 780902"/>
              <a:gd name="connsiteX21" fmla="*/ 1172426 w 1605048"/>
              <a:gd name="connsiteY21" fmla="*/ 138234 h 780902"/>
              <a:gd name="connsiteX22" fmla="*/ 1203942 w 1605048"/>
              <a:gd name="connsiteY22" fmla="*/ 154515 h 780902"/>
              <a:gd name="connsiteX23" fmla="*/ 1235249 w 1605048"/>
              <a:gd name="connsiteY23" fmla="*/ 170579 h 780902"/>
              <a:gd name="connsiteX24" fmla="*/ 1282524 w 1605048"/>
              <a:gd name="connsiteY24" fmla="*/ 187295 h 780902"/>
              <a:gd name="connsiteX25" fmla="*/ 1313831 w 1605048"/>
              <a:gd name="connsiteY25" fmla="*/ 187295 h 780902"/>
              <a:gd name="connsiteX26" fmla="*/ 1345768 w 1605048"/>
              <a:gd name="connsiteY26" fmla="*/ 203576 h 780902"/>
              <a:gd name="connsiteX27" fmla="*/ 1377285 w 1605048"/>
              <a:gd name="connsiteY27" fmla="*/ 219857 h 780902"/>
              <a:gd name="connsiteX28" fmla="*/ 1424350 w 1605048"/>
              <a:gd name="connsiteY28" fmla="*/ 235921 h 780902"/>
              <a:gd name="connsiteX29" fmla="*/ 1440108 w 1605048"/>
              <a:gd name="connsiteY29" fmla="*/ 252202 h 780902"/>
              <a:gd name="connsiteX30" fmla="*/ 1471415 w 1605048"/>
              <a:gd name="connsiteY30" fmla="*/ 268418 h 780902"/>
              <a:gd name="connsiteX31" fmla="*/ 1487173 w 1605048"/>
              <a:gd name="connsiteY31" fmla="*/ 284612 h 780902"/>
              <a:gd name="connsiteX32" fmla="*/ 1518690 w 1605048"/>
              <a:gd name="connsiteY32" fmla="*/ 300828 h 780902"/>
              <a:gd name="connsiteX33" fmla="*/ 1534238 w 1605048"/>
              <a:gd name="connsiteY33" fmla="*/ 317023 h 780902"/>
              <a:gd name="connsiteX34" fmla="*/ 1549997 w 1605048"/>
              <a:gd name="connsiteY34" fmla="*/ 333781 h 780902"/>
              <a:gd name="connsiteX35" fmla="*/ 1565755 w 1605048"/>
              <a:gd name="connsiteY35" fmla="*/ 349976 h 780902"/>
              <a:gd name="connsiteX36" fmla="*/ 1581514 w 1605048"/>
              <a:gd name="connsiteY36" fmla="*/ 366192 h 780902"/>
              <a:gd name="connsiteX37" fmla="*/ 1581514 w 1605048"/>
              <a:gd name="connsiteY37" fmla="*/ 382386 h 780902"/>
              <a:gd name="connsiteX38" fmla="*/ 1581514 w 1605048"/>
              <a:gd name="connsiteY38" fmla="*/ 398580 h 780902"/>
              <a:gd name="connsiteX39" fmla="*/ 1597062 w 1605048"/>
              <a:gd name="connsiteY39" fmla="*/ 414796 h 780902"/>
              <a:gd name="connsiteX40" fmla="*/ 1597062 w 1605048"/>
              <a:gd name="connsiteY40" fmla="*/ 430991 h 780902"/>
              <a:gd name="connsiteX41" fmla="*/ 1597062 w 1605048"/>
              <a:gd name="connsiteY41" fmla="*/ 447207 h 780902"/>
              <a:gd name="connsiteX42" fmla="*/ 1597062 w 1605048"/>
              <a:gd name="connsiteY42" fmla="*/ 463944 h 780902"/>
              <a:gd name="connsiteX43" fmla="*/ 1581514 w 1605048"/>
              <a:gd name="connsiteY43" fmla="*/ 480160 h 780902"/>
              <a:gd name="connsiteX44" fmla="*/ 1581514 w 1605048"/>
              <a:gd name="connsiteY44" fmla="*/ 496354 h 780902"/>
              <a:gd name="connsiteX45" fmla="*/ 1565755 w 1605048"/>
              <a:gd name="connsiteY45" fmla="*/ 512570 h 780902"/>
              <a:gd name="connsiteX46" fmla="*/ 1549997 w 1605048"/>
              <a:gd name="connsiteY46" fmla="*/ 528764 h 780902"/>
              <a:gd name="connsiteX47" fmla="*/ 1534238 w 1605048"/>
              <a:gd name="connsiteY47" fmla="*/ 544958 h 780902"/>
              <a:gd name="connsiteX48" fmla="*/ 1518690 w 1605048"/>
              <a:gd name="connsiteY48" fmla="*/ 561175 h 780902"/>
              <a:gd name="connsiteX49" fmla="*/ 1502932 w 1605048"/>
              <a:gd name="connsiteY49" fmla="*/ 577369 h 780902"/>
              <a:gd name="connsiteX50" fmla="*/ 1471415 w 1605048"/>
              <a:gd name="connsiteY50" fmla="*/ 593585 h 780902"/>
              <a:gd name="connsiteX51" fmla="*/ 1455867 w 1605048"/>
              <a:gd name="connsiteY51" fmla="*/ 610322 h 780902"/>
              <a:gd name="connsiteX52" fmla="*/ 1440108 w 1605048"/>
              <a:gd name="connsiteY52" fmla="*/ 626538 h 780902"/>
              <a:gd name="connsiteX53" fmla="*/ 1392833 w 1605048"/>
              <a:gd name="connsiteY53" fmla="*/ 642732 h 780902"/>
              <a:gd name="connsiteX54" fmla="*/ 1361526 w 1605048"/>
              <a:gd name="connsiteY54" fmla="*/ 658948 h 780902"/>
              <a:gd name="connsiteX55" fmla="*/ 1330010 w 1605048"/>
              <a:gd name="connsiteY55" fmla="*/ 675142 h 780902"/>
              <a:gd name="connsiteX56" fmla="*/ 1298073 w 1605048"/>
              <a:gd name="connsiteY56" fmla="*/ 675142 h 780902"/>
              <a:gd name="connsiteX57" fmla="*/ 1251008 w 1605048"/>
              <a:gd name="connsiteY57" fmla="*/ 707553 h 780902"/>
              <a:gd name="connsiteX58" fmla="*/ 1219701 w 1605048"/>
              <a:gd name="connsiteY58" fmla="*/ 707553 h 780902"/>
              <a:gd name="connsiteX59" fmla="*/ 1188184 w 1605048"/>
              <a:gd name="connsiteY59" fmla="*/ 723747 h 780902"/>
              <a:gd name="connsiteX60" fmla="*/ 1141119 w 1605048"/>
              <a:gd name="connsiteY60" fmla="*/ 739963 h 780902"/>
              <a:gd name="connsiteX61" fmla="*/ 1093844 w 1605048"/>
              <a:gd name="connsiteY61" fmla="*/ 756700 h 780902"/>
              <a:gd name="connsiteX62" fmla="*/ 1046779 w 1605048"/>
              <a:gd name="connsiteY62" fmla="*/ 756700 h 780902"/>
              <a:gd name="connsiteX63" fmla="*/ 999083 w 1605048"/>
              <a:gd name="connsiteY63" fmla="*/ 772916 h 780902"/>
              <a:gd name="connsiteX64" fmla="*/ 7985 w 1605048"/>
              <a:gd name="connsiteY64" fmla="*/ 430991 h 780902"/>
              <a:gd name="connsiteX65" fmla="*/ 7985 w 1605048"/>
              <a:gd name="connsiteY65" fmla="*/ 7985 h 7809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Lst>
            <a:rect l="l" t="t" r="r" b="b"/>
            <a:pathLst>
              <a:path w="1605048" h="780902">
                <a:moveTo>
                  <a:pt x="7985" y="7985"/>
                </a:moveTo>
                <a:lnTo>
                  <a:pt x="55050" y="7985"/>
                </a:lnTo>
                <a:lnTo>
                  <a:pt x="117874" y="7985"/>
                </a:lnTo>
                <a:lnTo>
                  <a:pt x="196876" y="7985"/>
                </a:lnTo>
                <a:lnTo>
                  <a:pt x="259909" y="7985"/>
                </a:lnTo>
                <a:lnTo>
                  <a:pt x="306975" y="7985"/>
                </a:lnTo>
                <a:lnTo>
                  <a:pt x="354040" y="7985"/>
                </a:lnTo>
                <a:lnTo>
                  <a:pt x="448380" y="24266"/>
                </a:lnTo>
                <a:lnTo>
                  <a:pt x="495865" y="24266"/>
                </a:lnTo>
                <a:lnTo>
                  <a:pt x="543140" y="24266"/>
                </a:lnTo>
                <a:lnTo>
                  <a:pt x="605964" y="40548"/>
                </a:lnTo>
                <a:lnTo>
                  <a:pt x="668787" y="40548"/>
                </a:lnTo>
                <a:lnTo>
                  <a:pt x="731611" y="57263"/>
                </a:lnTo>
                <a:lnTo>
                  <a:pt x="779306" y="57263"/>
                </a:lnTo>
                <a:lnTo>
                  <a:pt x="826371" y="73327"/>
                </a:lnTo>
                <a:lnTo>
                  <a:pt x="889195" y="73327"/>
                </a:lnTo>
                <a:lnTo>
                  <a:pt x="936260" y="89608"/>
                </a:lnTo>
                <a:lnTo>
                  <a:pt x="983535" y="89608"/>
                </a:lnTo>
                <a:lnTo>
                  <a:pt x="1030600" y="105889"/>
                </a:lnTo>
                <a:lnTo>
                  <a:pt x="1093844" y="121953"/>
                </a:lnTo>
                <a:lnTo>
                  <a:pt x="1125361" y="138234"/>
                </a:lnTo>
                <a:lnTo>
                  <a:pt x="1172426" y="138234"/>
                </a:lnTo>
                <a:lnTo>
                  <a:pt x="1203942" y="154515"/>
                </a:lnTo>
                <a:lnTo>
                  <a:pt x="1235249" y="170579"/>
                </a:lnTo>
                <a:lnTo>
                  <a:pt x="1282524" y="187295"/>
                </a:lnTo>
                <a:lnTo>
                  <a:pt x="1313831" y="187295"/>
                </a:lnTo>
                <a:lnTo>
                  <a:pt x="1345768" y="203576"/>
                </a:lnTo>
                <a:lnTo>
                  <a:pt x="1377285" y="219857"/>
                </a:lnTo>
                <a:lnTo>
                  <a:pt x="1424350" y="235921"/>
                </a:lnTo>
                <a:lnTo>
                  <a:pt x="1440108" y="252202"/>
                </a:lnTo>
                <a:lnTo>
                  <a:pt x="1471415" y="268418"/>
                </a:lnTo>
                <a:lnTo>
                  <a:pt x="1487173" y="284612"/>
                </a:lnTo>
                <a:lnTo>
                  <a:pt x="1518690" y="300828"/>
                </a:lnTo>
                <a:lnTo>
                  <a:pt x="1534238" y="317023"/>
                </a:lnTo>
                <a:lnTo>
                  <a:pt x="1549997" y="333781"/>
                </a:lnTo>
                <a:lnTo>
                  <a:pt x="1565755" y="349976"/>
                </a:lnTo>
                <a:lnTo>
                  <a:pt x="1581514" y="366192"/>
                </a:lnTo>
                <a:lnTo>
                  <a:pt x="1581514" y="382386"/>
                </a:lnTo>
                <a:lnTo>
                  <a:pt x="1581514" y="398580"/>
                </a:lnTo>
                <a:lnTo>
                  <a:pt x="1597062" y="414796"/>
                </a:lnTo>
                <a:lnTo>
                  <a:pt x="1597062" y="430991"/>
                </a:lnTo>
                <a:lnTo>
                  <a:pt x="1597062" y="447207"/>
                </a:lnTo>
                <a:lnTo>
                  <a:pt x="1597062" y="463944"/>
                </a:lnTo>
                <a:lnTo>
                  <a:pt x="1581514" y="480160"/>
                </a:lnTo>
                <a:lnTo>
                  <a:pt x="1581514" y="496354"/>
                </a:lnTo>
                <a:lnTo>
                  <a:pt x="1565755" y="512570"/>
                </a:lnTo>
                <a:lnTo>
                  <a:pt x="1549997" y="528764"/>
                </a:lnTo>
                <a:lnTo>
                  <a:pt x="1534238" y="544958"/>
                </a:lnTo>
                <a:lnTo>
                  <a:pt x="1518690" y="561175"/>
                </a:lnTo>
                <a:lnTo>
                  <a:pt x="1502932" y="577369"/>
                </a:lnTo>
                <a:lnTo>
                  <a:pt x="1471415" y="593585"/>
                </a:lnTo>
                <a:lnTo>
                  <a:pt x="1455867" y="610322"/>
                </a:lnTo>
                <a:lnTo>
                  <a:pt x="1440108" y="626538"/>
                </a:lnTo>
                <a:lnTo>
                  <a:pt x="1392833" y="642732"/>
                </a:lnTo>
                <a:lnTo>
                  <a:pt x="1361526" y="658948"/>
                </a:lnTo>
                <a:lnTo>
                  <a:pt x="1330010" y="675142"/>
                </a:lnTo>
                <a:lnTo>
                  <a:pt x="1298073" y="675142"/>
                </a:lnTo>
                <a:lnTo>
                  <a:pt x="1251008" y="707553"/>
                </a:lnTo>
                <a:lnTo>
                  <a:pt x="1219701" y="707553"/>
                </a:lnTo>
                <a:lnTo>
                  <a:pt x="1188184" y="723747"/>
                </a:lnTo>
                <a:lnTo>
                  <a:pt x="1141119" y="739963"/>
                </a:lnTo>
                <a:lnTo>
                  <a:pt x="1093844" y="756700"/>
                </a:lnTo>
                <a:lnTo>
                  <a:pt x="1046779" y="756700"/>
                </a:lnTo>
                <a:lnTo>
                  <a:pt x="999083" y="772916"/>
                </a:lnTo>
                <a:lnTo>
                  <a:pt x="7985" y="430991"/>
                </a:lnTo>
                <a:lnTo>
                  <a:pt x="7985" y="7985"/>
                </a:lnTo>
              </a:path>
            </a:pathLst>
          </a:custGeom>
          <a:solidFill>
            <a:srgbClr val="9999FF">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3155458" y="3638151"/>
            <a:ext cx="504061" cy="617700"/>
          </a:xfrm>
          <a:custGeom>
            <a:avLst/>
            <a:gdLst>
              <a:gd name="connsiteX0" fmla="*/ 496075 w 504061"/>
              <a:gd name="connsiteY0" fmla="*/ 154363 h 617700"/>
              <a:gd name="connsiteX1" fmla="*/ 449010 w 504061"/>
              <a:gd name="connsiteY1" fmla="*/ 138169 h 617700"/>
              <a:gd name="connsiteX2" fmla="*/ 401315 w 504061"/>
              <a:gd name="connsiteY2" fmla="*/ 138169 h 617700"/>
              <a:gd name="connsiteX3" fmla="*/ 338491 w 504061"/>
              <a:gd name="connsiteY3" fmla="*/ 121953 h 617700"/>
              <a:gd name="connsiteX4" fmla="*/ 306974 w 504061"/>
              <a:gd name="connsiteY4" fmla="*/ 105216 h 617700"/>
              <a:gd name="connsiteX5" fmla="*/ 259909 w 504061"/>
              <a:gd name="connsiteY5" fmla="*/ 105216 h 617700"/>
              <a:gd name="connsiteX6" fmla="*/ 228603 w 504061"/>
              <a:gd name="connsiteY6" fmla="*/ 89000 h 617700"/>
              <a:gd name="connsiteX7" fmla="*/ 181328 w 504061"/>
              <a:gd name="connsiteY7" fmla="*/ 72806 h 617700"/>
              <a:gd name="connsiteX8" fmla="*/ 150021 w 504061"/>
              <a:gd name="connsiteY8" fmla="*/ 72806 h 617700"/>
              <a:gd name="connsiteX9" fmla="*/ 102326 w 504061"/>
              <a:gd name="connsiteY9" fmla="*/ 40395 h 617700"/>
              <a:gd name="connsiteX10" fmla="*/ 70809 w 504061"/>
              <a:gd name="connsiteY10" fmla="*/ 40395 h 617700"/>
              <a:gd name="connsiteX11" fmla="*/ 39502 w 504061"/>
              <a:gd name="connsiteY11" fmla="*/ 24201 h 617700"/>
              <a:gd name="connsiteX12" fmla="*/ 7985 w 504061"/>
              <a:gd name="connsiteY12" fmla="*/ 7985 h 617700"/>
              <a:gd name="connsiteX13" fmla="*/ 7985 w 504061"/>
              <a:gd name="connsiteY13" fmla="*/ 463336 h 617700"/>
              <a:gd name="connsiteX14" fmla="*/ 39502 w 504061"/>
              <a:gd name="connsiteY14" fmla="*/ 479530 h 617700"/>
              <a:gd name="connsiteX15" fmla="*/ 70809 w 504061"/>
              <a:gd name="connsiteY15" fmla="*/ 495724 h 617700"/>
              <a:gd name="connsiteX16" fmla="*/ 102326 w 504061"/>
              <a:gd name="connsiteY16" fmla="*/ 495724 h 617700"/>
              <a:gd name="connsiteX17" fmla="*/ 150021 w 504061"/>
              <a:gd name="connsiteY17" fmla="*/ 528677 h 617700"/>
              <a:gd name="connsiteX18" fmla="*/ 181328 w 504061"/>
              <a:gd name="connsiteY18" fmla="*/ 528677 h 617700"/>
              <a:gd name="connsiteX19" fmla="*/ 228603 w 504061"/>
              <a:gd name="connsiteY19" fmla="*/ 544893 h 617700"/>
              <a:gd name="connsiteX20" fmla="*/ 259909 w 504061"/>
              <a:gd name="connsiteY20" fmla="*/ 561087 h 617700"/>
              <a:gd name="connsiteX21" fmla="*/ 306974 w 504061"/>
              <a:gd name="connsiteY21" fmla="*/ 561087 h 617700"/>
              <a:gd name="connsiteX22" fmla="*/ 338491 w 504061"/>
              <a:gd name="connsiteY22" fmla="*/ 577303 h 617700"/>
              <a:gd name="connsiteX23" fmla="*/ 401315 w 504061"/>
              <a:gd name="connsiteY23" fmla="*/ 593498 h 617700"/>
              <a:gd name="connsiteX24" fmla="*/ 449010 w 504061"/>
              <a:gd name="connsiteY24" fmla="*/ 593498 h 617700"/>
              <a:gd name="connsiteX25" fmla="*/ 496075 w 504061"/>
              <a:gd name="connsiteY25" fmla="*/ 609714 h 617700"/>
              <a:gd name="connsiteX26" fmla="*/ 496075 w 504061"/>
              <a:gd name="connsiteY26" fmla="*/ 154363 h 617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504061" h="617700">
                <a:moveTo>
                  <a:pt x="496075" y="154363"/>
                </a:moveTo>
                <a:lnTo>
                  <a:pt x="449010" y="138169"/>
                </a:lnTo>
                <a:lnTo>
                  <a:pt x="401315" y="138169"/>
                </a:lnTo>
                <a:lnTo>
                  <a:pt x="338491" y="121953"/>
                </a:lnTo>
                <a:lnTo>
                  <a:pt x="306974" y="105216"/>
                </a:lnTo>
                <a:lnTo>
                  <a:pt x="259909" y="105216"/>
                </a:lnTo>
                <a:lnTo>
                  <a:pt x="228603" y="89000"/>
                </a:lnTo>
                <a:lnTo>
                  <a:pt x="181328" y="72806"/>
                </a:lnTo>
                <a:lnTo>
                  <a:pt x="150021" y="72806"/>
                </a:lnTo>
                <a:lnTo>
                  <a:pt x="102326" y="40395"/>
                </a:lnTo>
                <a:lnTo>
                  <a:pt x="70809" y="40395"/>
                </a:lnTo>
                <a:lnTo>
                  <a:pt x="39502" y="24201"/>
                </a:lnTo>
                <a:lnTo>
                  <a:pt x="7985" y="7985"/>
                </a:lnTo>
                <a:lnTo>
                  <a:pt x="7985" y="463336"/>
                </a:lnTo>
                <a:lnTo>
                  <a:pt x="39502" y="479530"/>
                </a:lnTo>
                <a:lnTo>
                  <a:pt x="70809" y="495724"/>
                </a:lnTo>
                <a:lnTo>
                  <a:pt x="102326" y="495724"/>
                </a:lnTo>
                <a:lnTo>
                  <a:pt x="150021" y="528677"/>
                </a:lnTo>
                <a:lnTo>
                  <a:pt x="181328" y="528677"/>
                </a:lnTo>
                <a:lnTo>
                  <a:pt x="228603" y="544893"/>
                </a:lnTo>
                <a:lnTo>
                  <a:pt x="259909" y="561087"/>
                </a:lnTo>
                <a:lnTo>
                  <a:pt x="306974" y="561087"/>
                </a:lnTo>
                <a:lnTo>
                  <a:pt x="338491" y="577303"/>
                </a:lnTo>
                <a:lnTo>
                  <a:pt x="401315" y="593498"/>
                </a:lnTo>
                <a:lnTo>
                  <a:pt x="449010" y="593498"/>
                </a:lnTo>
                <a:lnTo>
                  <a:pt x="496075" y="609714"/>
                </a:lnTo>
                <a:lnTo>
                  <a:pt x="496075" y="154363"/>
                </a:lnTo>
              </a:path>
            </a:pathLst>
          </a:custGeom>
          <a:solidFill>
            <a:srgbClr val="808066">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3643548" y="3426409"/>
            <a:ext cx="928697" cy="813225"/>
          </a:xfrm>
          <a:custGeom>
            <a:avLst/>
            <a:gdLst>
              <a:gd name="connsiteX0" fmla="*/ 920712 w 928697"/>
              <a:gd name="connsiteY0" fmla="*/ 7985 h 813225"/>
              <a:gd name="connsiteX1" fmla="*/ 7985 w 928697"/>
              <a:gd name="connsiteY1" fmla="*/ 349910 h 813225"/>
              <a:gd name="connsiteX2" fmla="*/ 7985 w 928697"/>
              <a:gd name="connsiteY2" fmla="*/ 805239 h 813225"/>
              <a:gd name="connsiteX3" fmla="*/ 920712 w 928697"/>
              <a:gd name="connsiteY3" fmla="*/ 463878 h 813225"/>
              <a:gd name="connsiteX4" fmla="*/ 920712 w 928697"/>
              <a:gd name="connsiteY4" fmla="*/ 7985 h 8132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8697" h="813225">
                <a:moveTo>
                  <a:pt x="920712" y="7985"/>
                </a:moveTo>
                <a:lnTo>
                  <a:pt x="7985" y="349910"/>
                </a:lnTo>
                <a:lnTo>
                  <a:pt x="7985" y="805239"/>
                </a:lnTo>
                <a:lnTo>
                  <a:pt x="920712" y="463878"/>
                </a:lnTo>
                <a:lnTo>
                  <a:pt x="920712" y="7985"/>
                </a:lnTo>
              </a:path>
            </a:pathLst>
          </a:custGeom>
          <a:solidFill>
            <a:srgbClr val="808066">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155458" y="3426409"/>
            <a:ext cx="1416787" cy="374091"/>
          </a:xfrm>
          <a:custGeom>
            <a:avLst/>
            <a:gdLst>
              <a:gd name="connsiteX0" fmla="*/ 496075 w 1416787"/>
              <a:gd name="connsiteY0" fmla="*/ 366105 h 374091"/>
              <a:gd name="connsiteX1" fmla="*/ 449010 w 1416787"/>
              <a:gd name="connsiteY1" fmla="*/ 349910 h 374091"/>
              <a:gd name="connsiteX2" fmla="*/ 401315 w 1416787"/>
              <a:gd name="connsiteY2" fmla="*/ 349910 h 374091"/>
              <a:gd name="connsiteX3" fmla="*/ 338491 w 1416787"/>
              <a:gd name="connsiteY3" fmla="*/ 333694 h 374091"/>
              <a:gd name="connsiteX4" fmla="*/ 306974 w 1416787"/>
              <a:gd name="connsiteY4" fmla="*/ 316957 h 374091"/>
              <a:gd name="connsiteX5" fmla="*/ 259909 w 1416787"/>
              <a:gd name="connsiteY5" fmla="*/ 316957 h 374091"/>
              <a:gd name="connsiteX6" fmla="*/ 228603 w 1416787"/>
              <a:gd name="connsiteY6" fmla="*/ 300741 h 374091"/>
              <a:gd name="connsiteX7" fmla="*/ 181328 w 1416787"/>
              <a:gd name="connsiteY7" fmla="*/ 284547 h 374091"/>
              <a:gd name="connsiteX8" fmla="*/ 150021 w 1416787"/>
              <a:gd name="connsiteY8" fmla="*/ 284547 h 374091"/>
              <a:gd name="connsiteX9" fmla="*/ 102326 w 1416787"/>
              <a:gd name="connsiteY9" fmla="*/ 252137 h 374091"/>
              <a:gd name="connsiteX10" fmla="*/ 70809 w 1416787"/>
              <a:gd name="connsiteY10" fmla="*/ 252137 h 374091"/>
              <a:gd name="connsiteX11" fmla="*/ 39502 w 1416787"/>
              <a:gd name="connsiteY11" fmla="*/ 235942 h 374091"/>
              <a:gd name="connsiteX12" fmla="*/ 7985 w 1416787"/>
              <a:gd name="connsiteY12" fmla="*/ 219726 h 374091"/>
              <a:gd name="connsiteX13" fmla="*/ 1408802 w 1416787"/>
              <a:gd name="connsiteY13" fmla="*/ 7985 h 374091"/>
              <a:gd name="connsiteX14" fmla="*/ 496075 w 1416787"/>
              <a:gd name="connsiteY14" fmla="*/ 366105 h 3740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1416787" h="374091">
                <a:moveTo>
                  <a:pt x="496075" y="366105"/>
                </a:moveTo>
                <a:lnTo>
                  <a:pt x="449010" y="349910"/>
                </a:lnTo>
                <a:lnTo>
                  <a:pt x="401315" y="349910"/>
                </a:lnTo>
                <a:lnTo>
                  <a:pt x="338491" y="333694"/>
                </a:lnTo>
                <a:lnTo>
                  <a:pt x="306974" y="316957"/>
                </a:lnTo>
                <a:lnTo>
                  <a:pt x="259909" y="316957"/>
                </a:lnTo>
                <a:lnTo>
                  <a:pt x="228603" y="300741"/>
                </a:lnTo>
                <a:lnTo>
                  <a:pt x="181328" y="284547"/>
                </a:lnTo>
                <a:lnTo>
                  <a:pt x="150021" y="284547"/>
                </a:lnTo>
                <a:lnTo>
                  <a:pt x="102326" y="252137"/>
                </a:lnTo>
                <a:lnTo>
                  <a:pt x="70809" y="252137"/>
                </a:lnTo>
                <a:lnTo>
                  <a:pt x="39502" y="235942"/>
                </a:lnTo>
                <a:lnTo>
                  <a:pt x="7985" y="219726"/>
                </a:lnTo>
                <a:lnTo>
                  <a:pt x="1408802" y="7985"/>
                </a:lnTo>
                <a:lnTo>
                  <a:pt x="496075" y="366105"/>
                </a:lnTo>
              </a:path>
            </a:pathLst>
          </a:custGeom>
          <a:solidFill>
            <a:srgbClr val="FFFFCC">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3171216" y="4679014"/>
            <a:ext cx="94553" cy="31942"/>
          </a:xfrm>
          <a:custGeom>
            <a:avLst/>
            <a:gdLst>
              <a:gd name="connsiteX0" fmla="*/ 7985 w 94553"/>
              <a:gd name="connsiteY0" fmla="*/ 7985 h 31942"/>
              <a:gd name="connsiteX1" fmla="*/ 86567 w 94553"/>
              <a:gd name="connsiteY1" fmla="*/ 7985 h 31942"/>
            </a:gdLst>
            <a:ahLst/>
            <a:cxnLst>
              <a:cxn ang="0">
                <a:pos x="connsiteX0" y="connsiteY0"/>
              </a:cxn>
              <a:cxn ang="1">
                <a:pos x="connsiteX1" y="connsiteY1"/>
              </a:cxn>
            </a:cxnLst>
            <a:rect l="l" t="t" r="r" b="b"/>
            <a:pathLst>
              <a:path w="94553" h="31942">
                <a:moveTo>
                  <a:pt x="7985" y="7985"/>
                </a:moveTo>
                <a:lnTo>
                  <a:pt x="86567"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3265557" y="4175059"/>
            <a:ext cx="126490" cy="519926"/>
          </a:xfrm>
          <a:custGeom>
            <a:avLst/>
            <a:gdLst>
              <a:gd name="connsiteX0" fmla="*/ 7985 w 126490"/>
              <a:gd name="connsiteY0" fmla="*/ 511940 h 519926"/>
              <a:gd name="connsiteX1" fmla="*/ 118504 w 126490"/>
              <a:gd name="connsiteY1" fmla="*/ 7985 h 519926"/>
            </a:gdLst>
            <a:ahLst/>
            <a:cxnLst>
              <a:cxn ang="0">
                <a:pos x="connsiteX0" y="connsiteY0"/>
              </a:cxn>
              <a:cxn ang="1">
                <a:pos x="connsiteX1" y="connsiteY1"/>
              </a:cxn>
            </a:cxnLst>
            <a:rect l="l" t="t" r="r" b="b"/>
            <a:pathLst>
              <a:path w="126490" h="519926">
                <a:moveTo>
                  <a:pt x="7985" y="511940"/>
                </a:moveTo>
                <a:lnTo>
                  <a:pt x="118504" y="79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3643548" y="3768335"/>
            <a:ext cx="1919796" cy="569073"/>
          </a:xfrm>
          <a:custGeom>
            <a:avLst/>
            <a:gdLst>
              <a:gd name="connsiteX0" fmla="*/ 1911810 w 1919796"/>
              <a:gd name="connsiteY0" fmla="*/ 7985 h 569073"/>
              <a:gd name="connsiteX1" fmla="*/ 1880503 w 1919796"/>
              <a:gd name="connsiteY1" fmla="*/ 7985 h 569073"/>
              <a:gd name="connsiteX2" fmla="*/ 1833438 w 1919796"/>
              <a:gd name="connsiteY2" fmla="*/ 24179 h 569073"/>
              <a:gd name="connsiteX3" fmla="*/ 1754856 w 1919796"/>
              <a:gd name="connsiteY3" fmla="*/ 40395 h 569073"/>
              <a:gd name="connsiteX4" fmla="*/ 1707581 w 1919796"/>
              <a:gd name="connsiteY4" fmla="*/ 40395 h 569073"/>
              <a:gd name="connsiteX5" fmla="*/ 1660516 w 1919796"/>
              <a:gd name="connsiteY5" fmla="*/ 56590 h 569073"/>
              <a:gd name="connsiteX6" fmla="*/ 1612820 w 1919796"/>
              <a:gd name="connsiteY6" fmla="*/ 56590 h 569073"/>
              <a:gd name="connsiteX7" fmla="*/ 1534448 w 1919796"/>
              <a:gd name="connsiteY7" fmla="*/ 72784 h 569073"/>
              <a:gd name="connsiteX8" fmla="*/ 1487173 w 1919796"/>
              <a:gd name="connsiteY8" fmla="*/ 72784 h 569073"/>
              <a:gd name="connsiteX9" fmla="*/ 1440108 w 1919796"/>
              <a:gd name="connsiteY9" fmla="*/ 72784 h 569073"/>
              <a:gd name="connsiteX10" fmla="*/ 1377285 w 1919796"/>
              <a:gd name="connsiteY10" fmla="*/ 89000 h 569073"/>
              <a:gd name="connsiteX11" fmla="*/ 1298283 w 1919796"/>
              <a:gd name="connsiteY11" fmla="*/ 89000 h 569073"/>
              <a:gd name="connsiteX12" fmla="*/ 1251008 w 1919796"/>
              <a:gd name="connsiteY12" fmla="*/ 89000 h 569073"/>
              <a:gd name="connsiteX13" fmla="*/ 1188184 w 1919796"/>
              <a:gd name="connsiteY13" fmla="*/ 89000 h 569073"/>
              <a:gd name="connsiteX14" fmla="*/ 1141119 w 1919796"/>
              <a:gd name="connsiteY14" fmla="*/ 89000 h 569073"/>
              <a:gd name="connsiteX15" fmla="*/ 1062117 w 1919796"/>
              <a:gd name="connsiteY15" fmla="*/ 105194 h 569073"/>
              <a:gd name="connsiteX16" fmla="*/ 999294 w 1919796"/>
              <a:gd name="connsiteY16" fmla="*/ 105194 h 569073"/>
              <a:gd name="connsiteX17" fmla="*/ 952018 w 1919796"/>
              <a:gd name="connsiteY17" fmla="*/ 105194 h 569073"/>
              <a:gd name="connsiteX18" fmla="*/ 889195 w 1919796"/>
              <a:gd name="connsiteY18" fmla="*/ 105194 h 569073"/>
              <a:gd name="connsiteX19" fmla="*/ 810613 w 1919796"/>
              <a:gd name="connsiteY19" fmla="*/ 105194 h 569073"/>
              <a:gd name="connsiteX20" fmla="*/ 747369 w 1919796"/>
              <a:gd name="connsiteY20" fmla="*/ 105194 h 569073"/>
              <a:gd name="connsiteX21" fmla="*/ 700304 w 1919796"/>
              <a:gd name="connsiteY21" fmla="*/ 89000 h 569073"/>
              <a:gd name="connsiteX22" fmla="*/ 637481 w 1919796"/>
              <a:gd name="connsiteY22" fmla="*/ 89000 h 569073"/>
              <a:gd name="connsiteX23" fmla="*/ 558899 w 1919796"/>
              <a:gd name="connsiteY23" fmla="*/ 89000 h 569073"/>
              <a:gd name="connsiteX24" fmla="*/ 511624 w 1919796"/>
              <a:gd name="connsiteY24" fmla="*/ 89000 h 569073"/>
              <a:gd name="connsiteX25" fmla="*/ 448380 w 1919796"/>
              <a:gd name="connsiteY25" fmla="*/ 89000 h 569073"/>
              <a:gd name="connsiteX26" fmla="*/ 401315 w 1919796"/>
              <a:gd name="connsiteY26" fmla="*/ 72784 h 569073"/>
              <a:gd name="connsiteX27" fmla="*/ 322733 w 1919796"/>
              <a:gd name="connsiteY27" fmla="*/ 72784 h 569073"/>
              <a:gd name="connsiteX28" fmla="*/ 275668 w 1919796"/>
              <a:gd name="connsiteY28" fmla="*/ 56590 h 569073"/>
              <a:gd name="connsiteX29" fmla="*/ 212634 w 1919796"/>
              <a:gd name="connsiteY29" fmla="*/ 56590 h 569073"/>
              <a:gd name="connsiteX30" fmla="*/ 165149 w 1919796"/>
              <a:gd name="connsiteY30" fmla="*/ 56590 h 569073"/>
              <a:gd name="connsiteX31" fmla="*/ 102325 w 1919796"/>
              <a:gd name="connsiteY31" fmla="*/ 40395 h 569073"/>
              <a:gd name="connsiteX32" fmla="*/ 55050 w 1919796"/>
              <a:gd name="connsiteY32" fmla="*/ 24179 h 569073"/>
              <a:gd name="connsiteX33" fmla="*/ 7985 w 1919796"/>
              <a:gd name="connsiteY33" fmla="*/ 24179 h 569073"/>
              <a:gd name="connsiteX34" fmla="*/ 7985 w 1919796"/>
              <a:gd name="connsiteY34" fmla="*/ 479530 h 569073"/>
              <a:gd name="connsiteX35" fmla="*/ 55050 w 1919796"/>
              <a:gd name="connsiteY35" fmla="*/ 479530 h 569073"/>
              <a:gd name="connsiteX36" fmla="*/ 102325 w 1919796"/>
              <a:gd name="connsiteY36" fmla="*/ 495724 h 569073"/>
              <a:gd name="connsiteX37" fmla="*/ 165149 w 1919796"/>
              <a:gd name="connsiteY37" fmla="*/ 511919 h 569073"/>
              <a:gd name="connsiteX38" fmla="*/ 212634 w 1919796"/>
              <a:gd name="connsiteY38" fmla="*/ 511919 h 569073"/>
              <a:gd name="connsiteX39" fmla="*/ 275668 w 1919796"/>
              <a:gd name="connsiteY39" fmla="*/ 511919 h 569073"/>
              <a:gd name="connsiteX40" fmla="*/ 322733 w 1919796"/>
              <a:gd name="connsiteY40" fmla="*/ 528134 h 569073"/>
              <a:gd name="connsiteX41" fmla="*/ 401315 w 1919796"/>
              <a:gd name="connsiteY41" fmla="*/ 528134 h 569073"/>
              <a:gd name="connsiteX42" fmla="*/ 448380 w 1919796"/>
              <a:gd name="connsiteY42" fmla="*/ 544871 h 569073"/>
              <a:gd name="connsiteX43" fmla="*/ 511624 w 1919796"/>
              <a:gd name="connsiteY43" fmla="*/ 544871 h 569073"/>
              <a:gd name="connsiteX44" fmla="*/ 558899 w 1919796"/>
              <a:gd name="connsiteY44" fmla="*/ 544871 h 569073"/>
              <a:gd name="connsiteX45" fmla="*/ 637481 w 1919796"/>
              <a:gd name="connsiteY45" fmla="*/ 544871 h 569073"/>
              <a:gd name="connsiteX46" fmla="*/ 700304 w 1919796"/>
              <a:gd name="connsiteY46" fmla="*/ 544871 h 569073"/>
              <a:gd name="connsiteX47" fmla="*/ 747369 w 1919796"/>
              <a:gd name="connsiteY47" fmla="*/ 561087 h 569073"/>
              <a:gd name="connsiteX48" fmla="*/ 810613 w 1919796"/>
              <a:gd name="connsiteY48" fmla="*/ 561087 h 569073"/>
              <a:gd name="connsiteX49" fmla="*/ 889195 w 1919796"/>
              <a:gd name="connsiteY49" fmla="*/ 561087 h 569073"/>
              <a:gd name="connsiteX50" fmla="*/ 952018 w 1919796"/>
              <a:gd name="connsiteY50" fmla="*/ 561087 h 569073"/>
              <a:gd name="connsiteX51" fmla="*/ 999294 w 1919796"/>
              <a:gd name="connsiteY51" fmla="*/ 561087 h 569073"/>
              <a:gd name="connsiteX52" fmla="*/ 1062117 w 1919796"/>
              <a:gd name="connsiteY52" fmla="*/ 561087 h 569073"/>
              <a:gd name="connsiteX53" fmla="*/ 1141119 w 1919796"/>
              <a:gd name="connsiteY53" fmla="*/ 544871 h 569073"/>
              <a:gd name="connsiteX54" fmla="*/ 1188184 w 1919796"/>
              <a:gd name="connsiteY54" fmla="*/ 544871 h 569073"/>
              <a:gd name="connsiteX55" fmla="*/ 1251008 w 1919796"/>
              <a:gd name="connsiteY55" fmla="*/ 544871 h 569073"/>
              <a:gd name="connsiteX56" fmla="*/ 1298283 w 1919796"/>
              <a:gd name="connsiteY56" fmla="*/ 544871 h 569073"/>
              <a:gd name="connsiteX57" fmla="*/ 1377285 w 1919796"/>
              <a:gd name="connsiteY57" fmla="*/ 544871 h 569073"/>
              <a:gd name="connsiteX58" fmla="*/ 1440108 w 1919796"/>
              <a:gd name="connsiteY58" fmla="*/ 528134 h 569073"/>
              <a:gd name="connsiteX59" fmla="*/ 1487173 w 1919796"/>
              <a:gd name="connsiteY59" fmla="*/ 528134 h 569073"/>
              <a:gd name="connsiteX60" fmla="*/ 1534448 w 1919796"/>
              <a:gd name="connsiteY60" fmla="*/ 528134 h 569073"/>
              <a:gd name="connsiteX61" fmla="*/ 1612820 w 1919796"/>
              <a:gd name="connsiteY61" fmla="*/ 511919 h 569073"/>
              <a:gd name="connsiteX62" fmla="*/ 1660516 w 1919796"/>
              <a:gd name="connsiteY62" fmla="*/ 511919 h 569073"/>
              <a:gd name="connsiteX63" fmla="*/ 1707581 w 1919796"/>
              <a:gd name="connsiteY63" fmla="*/ 495724 h 569073"/>
              <a:gd name="connsiteX64" fmla="*/ 1754856 w 1919796"/>
              <a:gd name="connsiteY64" fmla="*/ 495724 h 569073"/>
              <a:gd name="connsiteX65" fmla="*/ 1833438 w 1919796"/>
              <a:gd name="connsiteY65" fmla="*/ 479530 h 569073"/>
              <a:gd name="connsiteX66" fmla="*/ 1880503 w 1919796"/>
              <a:gd name="connsiteY66" fmla="*/ 463314 h 569073"/>
              <a:gd name="connsiteX67" fmla="*/ 1911810 w 1919796"/>
              <a:gd name="connsiteY67" fmla="*/ 463314 h 569073"/>
              <a:gd name="connsiteX68" fmla="*/ 1911810 w 1919796"/>
              <a:gd name="connsiteY68" fmla="*/ 7985 h 569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Lst>
            <a:rect l="l" t="t" r="r" b="b"/>
            <a:pathLst>
              <a:path w="1919796" h="569073">
                <a:moveTo>
                  <a:pt x="1911810" y="7985"/>
                </a:moveTo>
                <a:lnTo>
                  <a:pt x="1880503" y="7985"/>
                </a:lnTo>
                <a:lnTo>
                  <a:pt x="1833438" y="24179"/>
                </a:lnTo>
                <a:lnTo>
                  <a:pt x="1754856" y="40395"/>
                </a:lnTo>
                <a:lnTo>
                  <a:pt x="1707581" y="40395"/>
                </a:lnTo>
                <a:lnTo>
                  <a:pt x="1660516" y="56590"/>
                </a:lnTo>
                <a:lnTo>
                  <a:pt x="1612820" y="56590"/>
                </a:lnTo>
                <a:lnTo>
                  <a:pt x="1534448" y="72784"/>
                </a:lnTo>
                <a:lnTo>
                  <a:pt x="1487173" y="72784"/>
                </a:lnTo>
                <a:lnTo>
                  <a:pt x="1440108" y="72784"/>
                </a:lnTo>
                <a:lnTo>
                  <a:pt x="1377285" y="89000"/>
                </a:lnTo>
                <a:lnTo>
                  <a:pt x="1298283" y="89000"/>
                </a:lnTo>
                <a:lnTo>
                  <a:pt x="1251008" y="89000"/>
                </a:lnTo>
                <a:lnTo>
                  <a:pt x="1188184" y="89000"/>
                </a:lnTo>
                <a:lnTo>
                  <a:pt x="1141119" y="89000"/>
                </a:lnTo>
                <a:lnTo>
                  <a:pt x="1062117" y="105194"/>
                </a:lnTo>
                <a:lnTo>
                  <a:pt x="999294" y="105194"/>
                </a:lnTo>
                <a:lnTo>
                  <a:pt x="952018" y="105194"/>
                </a:lnTo>
                <a:lnTo>
                  <a:pt x="889195" y="105194"/>
                </a:lnTo>
                <a:lnTo>
                  <a:pt x="810613" y="105194"/>
                </a:lnTo>
                <a:lnTo>
                  <a:pt x="747369" y="105194"/>
                </a:lnTo>
                <a:lnTo>
                  <a:pt x="700304" y="89000"/>
                </a:lnTo>
                <a:lnTo>
                  <a:pt x="637481" y="89000"/>
                </a:lnTo>
                <a:lnTo>
                  <a:pt x="558899" y="89000"/>
                </a:lnTo>
                <a:lnTo>
                  <a:pt x="511624" y="89000"/>
                </a:lnTo>
                <a:lnTo>
                  <a:pt x="448380" y="89000"/>
                </a:lnTo>
                <a:lnTo>
                  <a:pt x="401315" y="72784"/>
                </a:lnTo>
                <a:lnTo>
                  <a:pt x="322733" y="72784"/>
                </a:lnTo>
                <a:lnTo>
                  <a:pt x="275668" y="56590"/>
                </a:lnTo>
                <a:lnTo>
                  <a:pt x="212634" y="56590"/>
                </a:lnTo>
                <a:lnTo>
                  <a:pt x="165149" y="56590"/>
                </a:lnTo>
                <a:lnTo>
                  <a:pt x="102325" y="40395"/>
                </a:lnTo>
                <a:lnTo>
                  <a:pt x="55050" y="24179"/>
                </a:lnTo>
                <a:lnTo>
                  <a:pt x="7985" y="24179"/>
                </a:lnTo>
                <a:lnTo>
                  <a:pt x="7985" y="479530"/>
                </a:lnTo>
                <a:lnTo>
                  <a:pt x="55050" y="479530"/>
                </a:lnTo>
                <a:lnTo>
                  <a:pt x="102325" y="495724"/>
                </a:lnTo>
                <a:lnTo>
                  <a:pt x="165149" y="511919"/>
                </a:lnTo>
                <a:lnTo>
                  <a:pt x="212634" y="511919"/>
                </a:lnTo>
                <a:lnTo>
                  <a:pt x="275668" y="511919"/>
                </a:lnTo>
                <a:lnTo>
                  <a:pt x="322733" y="528134"/>
                </a:lnTo>
                <a:lnTo>
                  <a:pt x="401315" y="528134"/>
                </a:lnTo>
                <a:lnTo>
                  <a:pt x="448380" y="544871"/>
                </a:lnTo>
                <a:lnTo>
                  <a:pt x="511624" y="544871"/>
                </a:lnTo>
                <a:lnTo>
                  <a:pt x="558899" y="544871"/>
                </a:lnTo>
                <a:lnTo>
                  <a:pt x="637481" y="544871"/>
                </a:lnTo>
                <a:lnTo>
                  <a:pt x="700304" y="544871"/>
                </a:lnTo>
                <a:lnTo>
                  <a:pt x="747369" y="561087"/>
                </a:lnTo>
                <a:lnTo>
                  <a:pt x="810613" y="561087"/>
                </a:lnTo>
                <a:lnTo>
                  <a:pt x="889195" y="561087"/>
                </a:lnTo>
                <a:lnTo>
                  <a:pt x="952018" y="561087"/>
                </a:lnTo>
                <a:lnTo>
                  <a:pt x="999294" y="561087"/>
                </a:lnTo>
                <a:lnTo>
                  <a:pt x="1062117" y="561087"/>
                </a:lnTo>
                <a:lnTo>
                  <a:pt x="1141119" y="544871"/>
                </a:lnTo>
                <a:lnTo>
                  <a:pt x="1188184" y="544871"/>
                </a:lnTo>
                <a:lnTo>
                  <a:pt x="1251008" y="544871"/>
                </a:lnTo>
                <a:lnTo>
                  <a:pt x="1298283" y="544871"/>
                </a:lnTo>
                <a:lnTo>
                  <a:pt x="1377285" y="544871"/>
                </a:lnTo>
                <a:lnTo>
                  <a:pt x="1440108" y="528134"/>
                </a:lnTo>
                <a:lnTo>
                  <a:pt x="1487173" y="528134"/>
                </a:lnTo>
                <a:lnTo>
                  <a:pt x="1534448" y="528134"/>
                </a:lnTo>
                <a:lnTo>
                  <a:pt x="1612820" y="511919"/>
                </a:lnTo>
                <a:lnTo>
                  <a:pt x="1660516" y="511919"/>
                </a:lnTo>
                <a:lnTo>
                  <a:pt x="1707581" y="495724"/>
                </a:lnTo>
                <a:lnTo>
                  <a:pt x="1754856" y="495724"/>
                </a:lnTo>
                <a:lnTo>
                  <a:pt x="1833438" y="479530"/>
                </a:lnTo>
                <a:lnTo>
                  <a:pt x="1880503" y="463314"/>
                </a:lnTo>
                <a:lnTo>
                  <a:pt x="1911810" y="463314"/>
                </a:lnTo>
                <a:lnTo>
                  <a:pt x="1911810" y="7985"/>
                </a:lnTo>
              </a:path>
            </a:pathLst>
          </a:custGeom>
          <a:solidFill>
            <a:srgbClr val="4D1A33">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643548" y="3426409"/>
            <a:ext cx="1919795" cy="455105"/>
          </a:xfrm>
          <a:custGeom>
            <a:avLst/>
            <a:gdLst>
              <a:gd name="connsiteX0" fmla="*/ 1911810 w 1919795"/>
              <a:gd name="connsiteY0" fmla="*/ 349910 h 455105"/>
              <a:gd name="connsiteX1" fmla="*/ 1880503 w 1919795"/>
              <a:gd name="connsiteY1" fmla="*/ 349910 h 455105"/>
              <a:gd name="connsiteX2" fmla="*/ 1833438 w 1919795"/>
              <a:gd name="connsiteY2" fmla="*/ 366105 h 455105"/>
              <a:gd name="connsiteX3" fmla="*/ 1754856 w 1919795"/>
              <a:gd name="connsiteY3" fmla="*/ 382321 h 455105"/>
              <a:gd name="connsiteX4" fmla="*/ 1707581 w 1919795"/>
              <a:gd name="connsiteY4" fmla="*/ 382321 h 455105"/>
              <a:gd name="connsiteX5" fmla="*/ 1660516 w 1919795"/>
              <a:gd name="connsiteY5" fmla="*/ 398515 h 455105"/>
              <a:gd name="connsiteX6" fmla="*/ 1612820 w 1919795"/>
              <a:gd name="connsiteY6" fmla="*/ 398515 h 455105"/>
              <a:gd name="connsiteX7" fmla="*/ 1534448 w 1919795"/>
              <a:gd name="connsiteY7" fmla="*/ 414709 h 455105"/>
              <a:gd name="connsiteX8" fmla="*/ 1487173 w 1919795"/>
              <a:gd name="connsiteY8" fmla="*/ 414709 h 455105"/>
              <a:gd name="connsiteX9" fmla="*/ 1440108 w 1919795"/>
              <a:gd name="connsiteY9" fmla="*/ 414709 h 455105"/>
              <a:gd name="connsiteX10" fmla="*/ 1377285 w 1919795"/>
              <a:gd name="connsiteY10" fmla="*/ 430925 h 455105"/>
              <a:gd name="connsiteX11" fmla="*/ 1298283 w 1919795"/>
              <a:gd name="connsiteY11" fmla="*/ 430925 h 455105"/>
              <a:gd name="connsiteX12" fmla="*/ 1251008 w 1919795"/>
              <a:gd name="connsiteY12" fmla="*/ 430925 h 455105"/>
              <a:gd name="connsiteX13" fmla="*/ 1188184 w 1919795"/>
              <a:gd name="connsiteY13" fmla="*/ 430925 h 455105"/>
              <a:gd name="connsiteX14" fmla="*/ 1141119 w 1919795"/>
              <a:gd name="connsiteY14" fmla="*/ 430925 h 455105"/>
              <a:gd name="connsiteX15" fmla="*/ 1062117 w 1919795"/>
              <a:gd name="connsiteY15" fmla="*/ 447119 h 455105"/>
              <a:gd name="connsiteX16" fmla="*/ 999294 w 1919795"/>
              <a:gd name="connsiteY16" fmla="*/ 447119 h 455105"/>
              <a:gd name="connsiteX17" fmla="*/ 952018 w 1919795"/>
              <a:gd name="connsiteY17" fmla="*/ 447119 h 455105"/>
              <a:gd name="connsiteX18" fmla="*/ 889195 w 1919795"/>
              <a:gd name="connsiteY18" fmla="*/ 447119 h 455105"/>
              <a:gd name="connsiteX19" fmla="*/ 810613 w 1919795"/>
              <a:gd name="connsiteY19" fmla="*/ 447119 h 455105"/>
              <a:gd name="connsiteX20" fmla="*/ 747369 w 1919795"/>
              <a:gd name="connsiteY20" fmla="*/ 447119 h 455105"/>
              <a:gd name="connsiteX21" fmla="*/ 700304 w 1919795"/>
              <a:gd name="connsiteY21" fmla="*/ 430925 h 455105"/>
              <a:gd name="connsiteX22" fmla="*/ 637481 w 1919795"/>
              <a:gd name="connsiteY22" fmla="*/ 430925 h 455105"/>
              <a:gd name="connsiteX23" fmla="*/ 558899 w 1919795"/>
              <a:gd name="connsiteY23" fmla="*/ 430925 h 455105"/>
              <a:gd name="connsiteX24" fmla="*/ 511624 w 1919795"/>
              <a:gd name="connsiteY24" fmla="*/ 430925 h 455105"/>
              <a:gd name="connsiteX25" fmla="*/ 448380 w 1919795"/>
              <a:gd name="connsiteY25" fmla="*/ 430925 h 455105"/>
              <a:gd name="connsiteX26" fmla="*/ 401315 w 1919795"/>
              <a:gd name="connsiteY26" fmla="*/ 414709 h 455105"/>
              <a:gd name="connsiteX27" fmla="*/ 322733 w 1919795"/>
              <a:gd name="connsiteY27" fmla="*/ 414709 h 455105"/>
              <a:gd name="connsiteX28" fmla="*/ 275668 w 1919795"/>
              <a:gd name="connsiteY28" fmla="*/ 398515 h 455105"/>
              <a:gd name="connsiteX29" fmla="*/ 212634 w 1919795"/>
              <a:gd name="connsiteY29" fmla="*/ 398515 h 455105"/>
              <a:gd name="connsiteX30" fmla="*/ 165149 w 1919795"/>
              <a:gd name="connsiteY30" fmla="*/ 398515 h 455105"/>
              <a:gd name="connsiteX31" fmla="*/ 102325 w 1919795"/>
              <a:gd name="connsiteY31" fmla="*/ 382321 h 455105"/>
              <a:gd name="connsiteX32" fmla="*/ 55050 w 1919795"/>
              <a:gd name="connsiteY32" fmla="*/ 366105 h 455105"/>
              <a:gd name="connsiteX33" fmla="*/ 7985 w 1919795"/>
              <a:gd name="connsiteY33" fmla="*/ 366105 h 455105"/>
              <a:gd name="connsiteX34" fmla="*/ 920712 w 1919795"/>
              <a:gd name="connsiteY34" fmla="*/ 7985 h 455105"/>
              <a:gd name="connsiteX35" fmla="*/ 1911810 w 1919795"/>
              <a:gd name="connsiteY35" fmla="*/ 349910 h 455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Lst>
            <a:rect l="l" t="t" r="r" b="b"/>
            <a:pathLst>
              <a:path w="1919795" h="455105">
                <a:moveTo>
                  <a:pt x="1911810" y="349910"/>
                </a:moveTo>
                <a:lnTo>
                  <a:pt x="1880503" y="349910"/>
                </a:lnTo>
                <a:lnTo>
                  <a:pt x="1833438" y="366105"/>
                </a:lnTo>
                <a:lnTo>
                  <a:pt x="1754856" y="382321"/>
                </a:lnTo>
                <a:lnTo>
                  <a:pt x="1707581" y="382321"/>
                </a:lnTo>
                <a:lnTo>
                  <a:pt x="1660516" y="398515"/>
                </a:lnTo>
                <a:lnTo>
                  <a:pt x="1612820" y="398515"/>
                </a:lnTo>
                <a:lnTo>
                  <a:pt x="1534448" y="414709"/>
                </a:lnTo>
                <a:lnTo>
                  <a:pt x="1487173" y="414709"/>
                </a:lnTo>
                <a:lnTo>
                  <a:pt x="1440108" y="414709"/>
                </a:lnTo>
                <a:lnTo>
                  <a:pt x="1377285" y="430925"/>
                </a:lnTo>
                <a:lnTo>
                  <a:pt x="1298283" y="430925"/>
                </a:lnTo>
                <a:lnTo>
                  <a:pt x="1251008" y="430925"/>
                </a:lnTo>
                <a:lnTo>
                  <a:pt x="1188184" y="430925"/>
                </a:lnTo>
                <a:lnTo>
                  <a:pt x="1141119" y="430925"/>
                </a:lnTo>
                <a:lnTo>
                  <a:pt x="1062117" y="447119"/>
                </a:lnTo>
                <a:lnTo>
                  <a:pt x="999294" y="447119"/>
                </a:lnTo>
                <a:lnTo>
                  <a:pt x="952018" y="447119"/>
                </a:lnTo>
                <a:lnTo>
                  <a:pt x="889195" y="447119"/>
                </a:lnTo>
                <a:lnTo>
                  <a:pt x="810613" y="447119"/>
                </a:lnTo>
                <a:lnTo>
                  <a:pt x="747369" y="447119"/>
                </a:lnTo>
                <a:lnTo>
                  <a:pt x="700304" y="430925"/>
                </a:lnTo>
                <a:lnTo>
                  <a:pt x="637481" y="430925"/>
                </a:lnTo>
                <a:lnTo>
                  <a:pt x="558899" y="430925"/>
                </a:lnTo>
                <a:lnTo>
                  <a:pt x="511624" y="430925"/>
                </a:lnTo>
                <a:lnTo>
                  <a:pt x="448380" y="430925"/>
                </a:lnTo>
                <a:lnTo>
                  <a:pt x="401315" y="414709"/>
                </a:lnTo>
                <a:lnTo>
                  <a:pt x="322733" y="414709"/>
                </a:lnTo>
                <a:lnTo>
                  <a:pt x="275668" y="398515"/>
                </a:lnTo>
                <a:lnTo>
                  <a:pt x="212634" y="398515"/>
                </a:lnTo>
                <a:lnTo>
                  <a:pt x="165149" y="398515"/>
                </a:lnTo>
                <a:lnTo>
                  <a:pt x="102325" y="382321"/>
                </a:lnTo>
                <a:lnTo>
                  <a:pt x="55050" y="366105"/>
                </a:lnTo>
                <a:lnTo>
                  <a:pt x="7985" y="366105"/>
                </a:lnTo>
                <a:lnTo>
                  <a:pt x="920712" y="7985"/>
                </a:lnTo>
                <a:lnTo>
                  <a:pt x="1911810" y="349910"/>
                </a:lnTo>
              </a:path>
            </a:pathLst>
          </a:custGeom>
          <a:solidFill>
            <a:srgbClr val="993366">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5925575" y="1490450"/>
            <a:ext cx="47126" cy="422940"/>
          </a:xfrm>
          <a:custGeom>
            <a:avLst/>
            <a:gdLst>
              <a:gd name="connsiteX0" fmla="*/ 23563 w 47126"/>
              <a:gd name="connsiteY0" fmla="*/ 0 h 422940"/>
              <a:gd name="connsiteX1" fmla="*/ 23563 w 47126"/>
              <a:gd name="connsiteY1" fmla="*/ 422940 h 422940"/>
            </a:gdLst>
            <a:ahLst/>
            <a:cxnLst>
              <a:cxn ang="0">
                <a:pos x="connsiteX0" y="connsiteY0"/>
              </a:cxn>
              <a:cxn ang="1">
                <a:pos x="connsiteX1" y="connsiteY1"/>
              </a:cxn>
            </a:cxnLst>
            <a:rect l="l" t="t" r="r" b="b"/>
            <a:pathLst>
              <a:path w="47126" h="422940">
                <a:moveTo>
                  <a:pt x="23563" y="0"/>
                </a:moveTo>
                <a:lnTo>
                  <a:pt x="23563" y="422940"/>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3218493" y="1864777"/>
            <a:ext cx="2754357" cy="48613"/>
          </a:xfrm>
          <a:custGeom>
            <a:avLst/>
            <a:gdLst>
              <a:gd name="connsiteX0" fmla="*/ 0 w 2754357"/>
              <a:gd name="connsiteY0" fmla="*/ 24306 h 48613"/>
              <a:gd name="connsiteX1" fmla="*/ 2754357 w 2754357"/>
              <a:gd name="connsiteY1" fmla="*/ 24306 h 48613"/>
            </a:gdLst>
            <a:ahLst/>
            <a:cxnLst>
              <a:cxn ang="0">
                <a:pos x="connsiteX0" y="connsiteY0"/>
              </a:cxn>
              <a:cxn ang="1">
                <a:pos x="connsiteX1" y="connsiteY1"/>
              </a:cxn>
            </a:cxnLst>
            <a:rect l="l" t="t" r="r" b="b"/>
            <a:pathLst>
              <a:path w="2754357" h="48613">
                <a:moveTo>
                  <a:pt x="0" y="24306"/>
                </a:moveTo>
                <a:lnTo>
                  <a:pt x="2754357" y="24306"/>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3179200" y="1450054"/>
            <a:ext cx="2754571" cy="422695"/>
          </a:xfrm>
          <a:custGeom>
            <a:avLst/>
            <a:gdLst>
              <a:gd name="connsiteX0" fmla="*/ 7985 w 2754571"/>
              <a:gd name="connsiteY0" fmla="*/ 414710 h 422695"/>
              <a:gd name="connsiteX1" fmla="*/ 2746585 w 2754571"/>
              <a:gd name="connsiteY1" fmla="*/ 414710 h 422695"/>
              <a:gd name="connsiteX2" fmla="*/ 2746585 w 2754571"/>
              <a:gd name="connsiteY2" fmla="*/ 7985 h 422695"/>
              <a:gd name="connsiteX3" fmla="*/ 7985 w 2754571"/>
              <a:gd name="connsiteY3" fmla="*/ 7985 h 422695"/>
              <a:gd name="connsiteX4" fmla="*/ 7985 w 2754571"/>
              <a:gd name="connsiteY4" fmla="*/ 414710 h 4226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4571" h="422695">
                <a:moveTo>
                  <a:pt x="7985" y="414710"/>
                </a:moveTo>
                <a:lnTo>
                  <a:pt x="2746585" y="414710"/>
                </a:lnTo>
                <a:lnTo>
                  <a:pt x="2746585" y="7985"/>
                </a:lnTo>
                <a:lnTo>
                  <a:pt x="7985" y="7985"/>
                </a:lnTo>
                <a:lnTo>
                  <a:pt x="7985" y="414710"/>
                </a:lnTo>
              </a:path>
            </a:pathLst>
          </a:custGeom>
          <a:solidFill>
            <a:srgbClr val="FFFFFF">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3225800" y="1587500"/>
            <a:ext cx="2654300" cy="190500"/>
          </a:xfrm>
          <a:prstGeom prst="rect">
            <a:avLst/>
          </a:prstGeom>
          <a:noFill/>
        </p:spPr>
        <p:txBody>
          <a:bodyPr wrap="none" lIns="0" tIns="0" rIns="0" rtlCol="0">
            <a:spAutoFit/>
          </a:bodyPr>
          <a:lstStyle/>
          <a:p>
            <a:pPr>
              <a:lnSpc>
                <a:spcPts val="1500"/>
              </a:lnSpc>
            </a:pPr>
            <a:r>
              <a:rPr lang="en-US" altLang="zh-CN" sz="1670" b="1" dirty="0" smtClean="0">
                <a:solidFill>
                  <a:srgbClr val="000000"/>
                </a:solidFill>
                <a:latin typeface="Times New Roman" panose="02020603050405020304" pitchFamily="18" charset="0"/>
                <a:cs typeface="Times New Roman" panose="02020603050405020304" pitchFamily="18" charset="0"/>
              </a:rPr>
              <a:t>Small</a:t>
            </a:r>
            <a:r>
              <a:rPr lang="en-US" altLang="zh-CN" sz="1670" dirty="0" smtClean="0">
                <a:latin typeface="Times New Roman" panose="02020603050405020304" pitchFamily="18" charset="0"/>
                <a:cs typeface="Times New Roman" panose="02020603050405020304" pitchFamily="18" charset="0"/>
              </a:rPr>
              <a:t> </a:t>
            </a:r>
            <a:r>
              <a:rPr lang="en-US" altLang="zh-CN" sz="1670" b="1" dirty="0" smtClean="0">
                <a:solidFill>
                  <a:srgbClr val="000000"/>
                </a:solidFill>
                <a:latin typeface="Times New Roman" panose="02020603050405020304" pitchFamily="18" charset="0"/>
                <a:cs typeface="Times New Roman" panose="02020603050405020304" pitchFamily="18" charset="0"/>
              </a:rPr>
              <a:t>Business</a:t>
            </a:r>
            <a:r>
              <a:rPr lang="en-US" altLang="zh-CN" sz="1670" dirty="0" smtClean="0">
                <a:latin typeface="Times New Roman" panose="02020603050405020304" pitchFamily="18" charset="0"/>
                <a:cs typeface="Times New Roman" panose="02020603050405020304" pitchFamily="18" charset="0"/>
              </a:rPr>
              <a:t> </a:t>
            </a:r>
            <a:r>
              <a:rPr lang="en-US" altLang="zh-CN" sz="1670" b="1" dirty="0" smtClean="0">
                <a:solidFill>
                  <a:srgbClr val="000000"/>
                </a:solidFill>
                <a:latin typeface="Times New Roman" panose="02020603050405020304" pitchFamily="18" charset="0"/>
                <a:cs typeface="Times New Roman" panose="02020603050405020304" pitchFamily="18" charset="0"/>
              </a:rPr>
              <a:t>by</a:t>
            </a:r>
            <a:r>
              <a:rPr lang="en-US" altLang="zh-CN" sz="1670" dirty="0" smtClean="0">
                <a:latin typeface="Times New Roman" panose="02020603050405020304" pitchFamily="18" charset="0"/>
                <a:cs typeface="Times New Roman" panose="02020603050405020304" pitchFamily="18" charset="0"/>
              </a:rPr>
              <a:t> </a:t>
            </a:r>
            <a:r>
              <a:rPr lang="en-US" altLang="zh-CN" sz="1670" b="1" dirty="0" smtClean="0">
                <a:solidFill>
                  <a:srgbClr val="000000"/>
                </a:solidFill>
                <a:latin typeface="Times New Roman" panose="02020603050405020304" pitchFamily="18" charset="0"/>
                <a:cs typeface="Times New Roman" panose="02020603050405020304" pitchFamily="18" charset="0"/>
              </a:rPr>
              <a:t>Industry</a:t>
            </a:r>
            <a:endParaRPr lang="en-US" altLang="zh-CN" sz="1670" b="1" dirty="0" smtClean="0">
              <a:solidFill>
                <a:srgbClr val="000000"/>
              </a:solidFill>
              <a:latin typeface="Times New Roman" panose="02020603050405020304" pitchFamily="18" charset="0"/>
              <a:cs typeface="Times New Roman" panose="02020603050405020304" pitchFamily="18" charset="0"/>
            </a:endParaRPr>
          </a:p>
        </p:txBody>
      </p:sp>
      <p:sp>
        <p:nvSpPr>
          <p:cNvPr id="1024" name="TextBox 1"/>
          <p:cNvSpPr txBox="1"/>
          <p:nvPr/>
        </p:nvSpPr>
        <p:spPr>
          <a:xfrm>
            <a:off x="6108700" y="2971800"/>
            <a:ext cx="774700" cy="431800"/>
          </a:xfrm>
          <a:prstGeom prst="rect">
            <a:avLst/>
          </a:prstGeom>
          <a:noFill/>
        </p:spPr>
        <p:txBody>
          <a:bodyPr wrap="none" lIns="0" tIns="0" rIns="0" rtlCol="0">
            <a:spAutoFit/>
          </a:bodyPr>
          <a:lstStyle/>
          <a:p>
            <a:pPr>
              <a:lnSpc>
                <a:spcPts val="1400"/>
              </a:lnSpc>
              <a:tabLst>
                <a:tab pos="139700" algn="l"/>
              </a:tabLst>
            </a:pPr>
            <a:r>
              <a:rPr lang="en-US" altLang="zh-CN" sz="1535" b="1" dirty="0" smtClean="0">
                <a:solidFill>
                  <a:srgbClr val="FFFFFF"/>
                </a:solidFill>
                <a:latin typeface="Times New Roman" panose="02020603050405020304" pitchFamily="18" charset="0"/>
                <a:cs typeface="Times New Roman" panose="02020603050405020304" pitchFamily="18" charset="0"/>
              </a:rPr>
              <a:t>Services</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1397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39.2%</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
        <p:nvSpPr>
          <p:cNvPr id="1025" name="TextBox 1"/>
          <p:cNvSpPr txBox="1"/>
          <p:nvPr/>
        </p:nvSpPr>
        <p:spPr>
          <a:xfrm>
            <a:off x="4394200" y="4419600"/>
            <a:ext cx="533400" cy="431800"/>
          </a:xfrm>
          <a:prstGeom prst="rect">
            <a:avLst/>
          </a:prstGeom>
          <a:noFill/>
        </p:spPr>
        <p:txBody>
          <a:bodyPr wrap="none" lIns="0" tIns="0" rIns="0" rtlCol="0">
            <a:spAutoFit/>
          </a:bodyPr>
          <a:lstStyle/>
          <a:p>
            <a:pPr>
              <a:lnSpc>
                <a:spcPts val="1400"/>
              </a:lnSpc>
            </a:pPr>
            <a:r>
              <a:rPr lang="en-US" altLang="zh-CN" sz="1535" b="1" dirty="0" smtClean="0">
                <a:solidFill>
                  <a:srgbClr val="FFFFFF"/>
                </a:solidFill>
                <a:latin typeface="Times New Roman" panose="02020603050405020304" pitchFamily="18" charset="0"/>
                <a:cs typeface="Times New Roman" panose="02020603050405020304" pitchFamily="18" charset="0"/>
              </a:rPr>
              <a:t>Retail</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pPr>
            <a:r>
              <a:rPr lang="en-US" altLang="zh-CN" sz="1535" b="1" dirty="0" smtClean="0">
                <a:solidFill>
                  <a:srgbClr val="FFFFFF"/>
                </a:solidFill>
                <a:latin typeface="Times New Roman" panose="02020603050405020304" pitchFamily="18" charset="0"/>
                <a:cs typeface="Times New Roman" panose="02020603050405020304" pitchFamily="18" charset="0"/>
              </a:rPr>
              <a:t>20.5%</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
        <p:nvSpPr>
          <p:cNvPr id="1026" name="TextBox 1"/>
          <p:cNvSpPr txBox="1"/>
          <p:nvPr/>
        </p:nvSpPr>
        <p:spPr>
          <a:xfrm>
            <a:off x="2209800" y="4483100"/>
            <a:ext cx="927100" cy="431800"/>
          </a:xfrm>
          <a:prstGeom prst="rect">
            <a:avLst/>
          </a:prstGeom>
          <a:noFill/>
        </p:spPr>
        <p:txBody>
          <a:bodyPr wrap="none" lIns="0" tIns="0" rIns="0" rtlCol="0">
            <a:spAutoFit/>
          </a:bodyPr>
          <a:lstStyle/>
          <a:p>
            <a:pPr>
              <a:lnSpc>
                <a:spcPts val="1400"/>
              </a:lnSpc>
              <a:tabLst>
                <a:tab pos="266700" algn="l"/>
              </a:tabLst>
            </a:pPr>
            <a:r>
              <a:rPr lang="en-US" altLang="zh-CN" sz="1535" b="1" dirty="0" smtClean="0">
                <a:solidFill>
                  <a:srgbClr val="FFFFFF"/>
                </a:solidFill>
                <a:latin typeface="Times New Roman" panose="02020603050405020304" pitchFamily="18" charset="0"/>
                <a:cs typeface="Times New Roman" panose="02020603050405020304" pitchFamily="18" charset="0"/>
              </a:rPr>
              <a:t>Wholesale</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2667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7.4%</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
        <p:nvSpPr>
          <p:cNvPr id="1028" name="TextBox 1"/>
          <p:cNvSpPr txBox="1"/>
          <p:nvPr/>
        </p:nvSpPr>
        <p:spPr>
          <a:xfrm>
            <a:off x="1511300" y="3162300"/>
            <a:ext cx="1282700" cy="1130300"/>
          </a:xfrm>
          <a:prstGeom prst="rect">
            <a:avLst/>
          </a:prstGeom>
          <a:noFill/>
        </p:spPr>
        <p:txBody>
          <a:bodyPr wrap="none" lIns="0" tIns="0" rIns="0" rtlCol="0">
            <a:spAutoFit/>
          </a:bodyPr>
          <a:lstStyle/>
          <a:p>
            <a:pPr>
              <a:lnSpc>
                <a:spcPts val="1400"/>
              </a:lnSpc>
              <a:tabLst>
                <a:tab pos="101600" algn="l"/>
                <a:tab pos="406400" algn="l"/>
                <a:tab pos="4445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Construction</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101600" algn="l"/>
                <a:tab pos="406400" algn="l"/>
                <a:tab pos="4445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11.8%</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400"/>
              </a:lnSpc>
              <a:tabLst>
                <a:tab pos="101600" algn="l"/>
                <a:tab pos="406400" algn="l"/>
                <a:tab pos="444500" algn="l"/>
              </a:tabLst>
            </a:pPr>
            <a:r>
              <a:rPr lang="en-US" altLang="zh-CN" sz="1535" b="1" dirty="0" smtClean="0">
                <a:solidFill>
                  <a:srgbClr val="FFFFFF"/>
                </a:solidFill>
                <a:latin typeface="Times New Roman" panose="02020603050405020304" pitchFamily="18" charset="0"/>
                <a:cs typeface="Times New Roman" panose="02020603050405020304" pitchFamily="18" charset="0"/>
              </a:rPr>
              <a:t>Manufacturing</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101600" algn="l"/>
                <a:tab pos="406400" algn="l"/>
                <a:tab pos="4445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5.8%</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
        <p:nvSpPr>
          <p:cNvPr id="1029" name="TextBox 1"/>
          <p:cNvSpPr txBox="1"/>
          <p:nvPr/>
        </p:nvSpPr>
        <p:spPr>
          <a:xfrm>
            <a:off x="2514600" y="2476500"/>
            <a:ext cx="787400" cy="431800"/>
          </a:xfrm>
          <a:prstGeom prst="rect">
            <a:avLst/>
          </a:prstGeom>
          <a:noFill/>
        </p:spPr>
        <p:txBody>
          <a:bodyPr wrap="none" lIns="0" tIns="0" rIns="0" rtlCol="0">
            <a:spAutoFit/>
          </a:bodyPr>
          <a:lstStyle/>
          <a:p>
            <a:pPr>
              <a:lnSpc>
                <a:spcPts val="1400"/>
              </a:lnSpc>
              <a:tabLst>
                <a:tab pos="190500" algn="l"/>
              </a:tabLst>
            </a:pPr>
            <a:r>
              <a:rPr lang="en-US" altLang="zh-CN" sz="1535" b="1" dirty="0" smtClean="0">
                <a:solidFill>
                  <a:srgbClr val="FFFFFF"/>
                </a:solidFill>
                <a:latin typeface="Times New Roman" panose="02020603050405020304" pitchFamily="18" charset="0"/>
                <a:cs typeface="Times New Roman" panose="02020603050405020304" pitchFamily="18" charset="0"/>
              </a:rPr>
              <a:t>Financial</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1905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8.0%</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
        <p:nvSpPr>
          <p:cNvPr id="1030" name="TextBox 1"/>
          <p:cNvSpPr txBox="1"/>
          <p:nvPr/>
        </p:nvSpPr>
        <p:spPr>
          <a:xfrm>
            <a:off x="3721100" y="2514600"/>
            <a:ext cx="495300" cy="431800"/>
          </a:xfrm>
          <a:prstGeom prst="rect">
            <a:avLst/>
          </a:prstGeom>
          <a:noFill/>
        </p:spPr>
        <p:txBody>
          <a:bodyPr wrap="none" lIns="0" tIns="0" rIns="0" rtlCol="0">
            <a:spAutoFit/>
          </a:bodyPr>
          <a:lstStyle/>
          <a:p>
            <a:pPr>
              <a:lnSpc>
                <a:spcPts val="1400"/>
              </a:lnSpc>
              <a:tabLst>
                <a:tab pos="38100" algn="l"/>
              </a:tabLst>
            </a:pPr>
            <a:r>
              <a:rPr lang="en-US" altLang="zh-CN" sz="1535" b="1" dirty="0" smtClean="0">
                <a:solidFill>
                  <a:srgbClr val="FFFFFF"/>
                </a:solidFill>
                <a:latin typeface="Times New Roman" panose="02020603050405020304" pitchFamily="18" charset="0"/>
                <a:cs typeface="Times New Roman" panose="02020603050405020304" pitchFamily="18" charset="0"/>
              </a:rPr>
              <a:t>Other</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a:p>
            <a:pPr>
              <a:lnSpc>
                <a:spcPts val="2000"/>
              </a:lnSpc>
              <a:tabLst>
                <a:tab pos="38100" algn="l"/>
              </a:tabLst>
            </a:pPr>
            <a:r>
              <a:rPr lang="en-US" altLang="zh-CN" dirty="0" smtClean="0"/>
              <a:t>	</a:t>
            </a:r>
            <a:r>
              <a:rPr lang="en-US" altLang="zh-CN" sz="1535" b="1" dirty="0" smtClean="0">
                <a:solidFill>
                  <a:srgbClr val="FFFFFF"/>
                </a:solidFill>
                <a:latin typeface="Times New Roman" panose="02020603050405020304" pitchFamily="18" charset="0"/>
                <a:cs typeface="Times New Roman" panose="02020603050405020304" pitchFamily="18" charset="0"/>
              </a:rPr>
              <a:t>7.3%</a:t>
            </a:r>
            <a:endParaRPr lang="en-US" altLang="zh-CN" sz="1535" b="1"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2184400" y="342900"/>
            <a:ext cx="5016500" cy="14478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800100" y="1866900"/>
            <a:ext cx="7658100" cy="4648200"/>
          </a:xfrm>
          <a:prstGeom prst="rect">
            <a:avLst/>
          </a:prstGeom>
          <a:noFill/>
        </p:spPr>
      </p:pic>
      <p:pic>
        <p:nvPicPr>
          <p:cNvPr id="4" name="Picture 3"/>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8851900" y="6604000"/>
            <a:ext cx="51296" cy="137602"/>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2</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990600" y="2133600"/>
            <a:ext cx="215900" cy="330200"/>
          </a:xfrm>
          <a:prstGeom prst="rect">
            <a:avLst/>
          </a:prstGeom>
          <a:noFill/>
        </p:spPr>
        <p:txBody>
          <a:bodyPr wrap="none" lIns="0" tIns="0" rIns="0" rtlCol="0">
            <a:spAutoFit/>
          </a:bodyPr>
          <a:lstStyle/>
          <a:p>
            <a:pPr>
              <a:lnSpc>
                <a:spcPts val="2600"/>
              </a:lnSpc>
            </a:pPr>
            <a:r>
              <a:rPr lang="en-US" altLang="zh-CN" sz="2400" dirty="0" smtClean="0">
                <a:solidFill>
                  <a:srgbClr val="FAFD00"/>
                </a:solidFill>
                <a:latin typeface="Wingdings" panose="05000000000000000000" pitchFamily="18" charset="0"/>
                <a:cs typeface="Wingdings" panose="05000000000000000000" pitchFamily="18" charset="0"/>
              </a:rPr>
              <a:t></a:t>
            </a:r>
            <a:endParaRPr lang="en-US" altLang="zh-CN" sz="2400" dirty="0" smtClean="0">
              <a:solidFill>
                <a:srgbClr val="FAFD00"/>
              </a:solidFill>
              <a:latin typeface="Wingdings" panose="05000000000000000000" pitchFamily="18" charset="0"/>
              <a:cs typeface="Wingdings" panose="05000000000000000000" pitchFamily="18" charset="0"/>
            </a:endParaRPr>
          </a:p>
        </p:txBody>
      </p:sp>
      <p:sp>
        <p:nvSpPr>
          <p:cNvPr id="8" name="TextBox 1"/>
          <p:cNvSpPr txBox="1"/>
          <p:nvPr/>
        </p:nvSpPr>
        <p:spPr>
          <a:xfrm>
            <a:off x="1320800" y="711200"/>
            <a:ext cx="6273800" cy="1828800"/>
          </a:xfrm>
          <a:prstGeom prst="rect">
            <a:avLst/>
          </a:prstGeom>
          <a:noFill/>
        </p:spPr>
        <p:txBody>
          <a:bodyPr wrap="none" lIns="0" tIns="0" rIns="0" rtlCol="0">
            <a:spAutoFit/>
          </a:bodyPr>
          <a:lstStyle/>
          <a:p>
            <a:pPr>
              <a:lnSpc>
                <a:spcPts val="3500"/>
              </a:lnSpc>
              <a:tabLst>
                <a:tab pos="1181100" algn="l"/>
                <a:tab pos="1638300" algn="l"/>
              </a:tabLst>
            </a:pPr>
            <a:r>
              <a:rPr lang="en-US" altLang="zh-CN" dirty="0" smtClean="0"/>
              <a:t>	</a:t>
            </a:r>
            <a:r>
              <a:rPr lang="en-US" altLang="zh-CN" sz="4000" b="1" dirty="0" smtClean="0">
                <a:solidFill>
                  <a:srgbClr val="FAFD00"/>
                </a:solidFill>
                <a:latin typeface="Times New Roman" panose="02020603050405020304" pitchFamily="18" charset="0"/>
                <a:cs typeface="Times New Roman" panose="02020603050405020304" pitchFamily="18" charset="0"/>
              </a:rPr>
              <a:t>The</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Small</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Business</a:t>
            </a:r>
            <a:endParaRPr lang="en-US" altLang="zh-CN" sz="4000"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700"/>
              </a:lnSpc>
              <a:tabLst>
                <a:tab pos="1181100" algn="l"/>
                <a:tab pos="1638300" algn="l"/>
              </a:tabLst>
            </a:pPr>
            <a:r>
              <a:rPr lang="en-US" altLang="zh-CN" dirty="0" smtClean="0"/>
              <a:t>		</a:t>
            </a:r>
            <a:r>
              <a:rPr lang="en-US" altLang="zh-CN" sz="3995" b="1" dirty="0" smtClean="0">
                <a:solidFill>
                  <a:srgbClr val="FAFD00"/>
                </a:solidFill>
                <a:latin typeface="Times New Roman" panose="02020603050405020304" pitchFamily="18" charset="0"/>
                <a:cs typeface="Times New Roman" panose="02020603050405020304" pitchFamily="18" charset="0"/>
              </a:rPr>
              <a:t>Failure</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Record</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000"/>
              </a:lnSpc>
              <a:tabLst>
                <a:tab pos="1181100" algn="l"/>
                <a:tab pos="1638300" algn="l"/>
              </a:tabLst>
            </a:pPr>
            <a:r>
              <a:rPr lang="en-US" altLang="zh-CN" sz="3205" b="1" dirty="0" smtClean="0">
                <a:solidFill>
                  <a:srgbClr val="FFFFFF"/>
                </a:solidFill>
                <a:latin typeface="Times New Roman" panose="02020603050405020304" pitchFamily="18" charset="0"/>
                <a:cs typeface="Times New Roman" panose="02020603050405020304" pitchFamily="18" charset="0"/>
              </a:rPr>
              <a:t>24%</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of</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new</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businesses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fail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after</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two</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990600" y="2654300"/>
            <a:ext cx="4991100" cy="1536700"/>
          </a:xfrm>
          <a:prstGeom prst="rect">
            <a:avLst/>
          </a:prstGeom>
          <a:noFill/>
        </p:spPr>
        <p:txBody>
          <a:bodyPr wrap="none" lIns="0" tIns="0" rIns="0" rtlCol="0">
            <a:spAutoFit/>
          </a:bodyPr>
          <a:lstStyle/>
          <a:p>
            <a:pPr>
              <a:lnSpc>
                <a:spcPts val="2800"/>
              </a:lnSpc>
              <a:tabLst>
                <a:tab pos="330200" algn="l"/>
              </a:tabLst>
            </a:pPr>
            <a:r>
              <a:rPr lang="en-US" altLang="zh-CN" dirty="0" smtClean="0"/>
              <a:t>	</a:t>
            </a:r>
            <a:r>
              <a:rPr lang="en-US" altLang="zh-CN" sz="3205" b="1" dirty="0" smtClean="0">
                <a:solidFill>
                  <a:srgbClr val="FFFFFF"/>
                </a:solidFill>
                <a:latin typeface="Times New Roman" panose="02020603050405020304" pitchFamily="18" charset="0"/>
                <a:cs typeface="Times New Roman" panose="02020603050405020304" pitchFamily="18" charset="0"/>
              </a:rPr>
              <a:t>years.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51%</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fail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within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four</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years.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tabLst>
                <a:tab pos="330200" algn="l"/>
              </a:tabLst>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63%</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fail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within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six</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years.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3" name="TextBox 1"/>
          <p:cNvSpPr txBox="1"/>
          <p:nvPr/>
        </p:nvSpPr>
        <p:spPr>
          <a:xfrm>
            <a:off x="8851900" y="6604000"/>
            <a:ext cx="51296" cy="137602"/>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2</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546100" y="1905000"/>
            <a:ext cx="215900" cy="330200"/>
          </a:xfrm>
          <a:prstGeom prst="rect">
            <a:avLst/>
          </a:prstGeom>
          <a:noFill/>
        </p:spPr>
        <p:txBody>
          <a:bodyPr wrap="none" lIns="0" tIns="0" rIns="0" rtlCol="0">
            <a:spAutoFit/>
          </a:bodyPr>
          <a:lstStyle/>
          <a:p>
            <a:pPr>
              <a:lnSpc>
                <a:spcPts val="2600"/>
              </a:lnSpc>
            </a:pPr>
            <a:r>
              <a:rPr lang="en-US" altLang="zh-CN" sz="2400" dirty="0" smtClean="0">
                <a:solidFill>
                  <a:srgbClr val="FAFD00"/>
                </a:solidFill>
                <a:latin typeface="Wingdings" panose="05000000000000000000" pitchFamily="18" charset="0"/>
                <a:cs typeface="Wingdings" panose="05000000000000000000" pitchFamily="18" charset="0"/>
              </a:rPr>
              <a:t></a:t>
            </a:r>
            <a:endParaRPr lang="en-US" altLang="zh-CN" sz="2400" dirty="0" smtClean="0">
              <a:solidFill>
                <a:srgbClr val="FAFD00"/>
              </a:solidFill>
              <a:latin typeface="Wingdings" panose="05000000000000000000" pitchFamily="18" charset="0"/>
              <a:cs typeface="Wingdings" panose="05000000000000000000" pitchFamily="18" charset="0"/>
            </a:endParaRPr>
          </a:p>
        </p:txBody>
      </p:sp>
      <p:sp>
        <p:nvSpPr>
          <p:cNvPr id="6" name="TextBox 1"/>
          <p:cNvSpPr txBox="1"/>
          <p:nvPr/>
        </p:nvSpPr>
        <p:spPr>
          <a:xfrm>
            <a:off x="876300" y="533400"/>
            <a:ext cx="5867400" cy="1778000"/>
          </a:xfrm>
          <a:prstGeom prst="rect">
            <a:avLst/>
          </a:prstGeom>
          <a:noFill/>
        </p:spPr>
        <p:txBody>
          <a:bodyPr wrap="none" lIns="0" tIns="0" rIns="0" rtlCol="0">
            <a:spAutoFit/>
          </a:bodyPr>
          <a:lstStyle/>
          <a:p>
            <a:pPr>
              <a:lnSpc>
                <a:spcPts val="3500"/>
              </a:lnSpc>
              <a:tabLst>
                <a:tab pos="889000" algn="l"/>
                <a:tab pos="914400" algn="l"/>
              </a:tabLst>
            </a:pPr>
            <a:r>
              <a:rPr lang="en-US" altLang="zh-CN" dirty="0" smtClean="0"/>
              <a:t>	</a:t>
            </a:r>
            <a:r>
              <a:rPr lang="en-US" altLang="zh-CN" sz="3995" b="1" dirty="0" smtClean="0">
                <a:solidFill>
                  <a:srgbClr val="FAFD00"/>
                </a:solidFill>
                <a:latin typeface="Times New Roman" panose="02020603050405020304" pitchFamily="18" charset="0"/>
                <a:cs typeface="Times New Roman" panose="02020603050405020304" pitchFamily="18" charset="0"/>
              </a:rPr>
              <a:t>Avoiding</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the</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Pitfalls</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of</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4300"/>
              </a:lnSpc>
              <a:tabLst>
                <a:tab pos="889000" algn="l"/>
                <a:tab pos="914400" algn="l"/>
              </a:tabLst>
            </a:pPr>
            <a:r>
              <a:rPr lang="en-US" altLang="zh-CN" dirty="0" smtClean="0"/>
              <a:t>		</a:t>
            </a:r>
            <a:r>
              <a:rPr lang="en-US" altLang="zh-CN" sz="4000" b="1" dirty="0" smtClean="0">
                <a:solidFill>
                  <a:srgbClr val="FAFD00"/>
                </a:solidFill>
                <a:latin typeface="Times New Roman" panose="02020603050405020304" pitchFamily="18" charset="0"/>
                <a:cs typeface="Times New Roman" panose="02020603050405020304" pitchFamily="18" charset="0"/>
              </a:rPr>
              <a:t>Small</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Business</a:t>
            </a:r>
            <a:r>
              <a:rPr lang="en-US" altLang="zh-CN" sz="4000" dirty="0" smtClean="0">
                <a:latin typeface="Times New Roman" panose="02020603050405020304" pitchFamily="18" charset="0"/>
                <a:cs typeface="Times New Roman" panose="02020603050405020304" pitchFamily="18" charset="0"/>
              </a:rPr>
              <a:t> </a:t>
            </a:r>
            <a:r>
              <a:rPr lang="en-US" altLang="zh-CN" sz="4000" b="1" dirty="0" smtClean="0">
                <a:solidFill>
                  <a:srgbClr val="FAFD00"/>
                </a:solidFill>
                <a:latin typeface="Times New Roman" panose="02020603050405020304" pitchFamily="18" charset="0"/>
                <a:cs typeface="Times New Roman" panose="02020603050405020304" pitchFamily="18" charset="0"/>
              </a:rPr>
              <a:t>Failure</a:t>
            </a:r>
            <a:endParaRPr lang="en-US" altLang="zh-CN" sz="4000"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100"/>
              </a:lnSpc>
              <a:tabLst>
                <a:tab pos="889000" algn="l"/>
                <a:tab pos="914400" algn="l"/>
              </a:tabLst>
            </a:pPr>
            <a:r>
              <a:rPr lang="en-US" altLang="zh-CN" sz="3205" b="1" dirty="0" smtClean="0">
                <a:solidFill>
                  <a:srgbClr val="FFFFFF"/>
                </a:solidFill>
                <a:latin typeface="Times New Roman" panose="02020603050405020304" pitchFamily="18" charset="0"/>
                <a:cs typeface="Times New Roman" panose="02020603050405020304" pitchFamily="18" charset="0"/>
              </a:rPr>
              <a:t>Know</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your</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depth</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546100" y="2565400"/>
            <a:ext cx="6375400" cy="2705100"/>
          </a:xfrm>
          <a:prstGeom prst="rect">
            <a:avLst/>
          </a:prstGeom>
          <a:noFill/>
        </p:spPr>
        <p:txBody>
          <a:bodyPr wrap="none" lIns="0" tIns="0" rIns="0" rtlCol="0">
            <a:spAutoFit/>
          </a:bodyPr>
          <a:lstStyle/>
          <a:p>
            <a:pPr>
              <a:lnSpc>
                <a:spcPts val="2800"/>
              </a:lnSpc>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Develop</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a</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solid</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business</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plan</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Manage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financial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resources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Understand</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financial</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statements</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Learn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to</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manage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people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effectively</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600"/>
              </a:lnSpc>
            </a:pPr>
            <a:r>
              <a:rPr lang="en-US" altLang="zh-CN" sz="2400" dirty="0" smtClean="0">
                <a:solidFill>
                  <a:srgbClr val="FAFD00"/>
                </a:solidFill>
                <a:latin typeface="Wingdings" panose="05000000000000000000" pitchFamily="18" charset="0"/>
                <a:cs typeface="Wingdings" panose="05000000000000000000" pitchFamily="18" charset="0"/>
              </a:rPr>
              <a:t></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Keep</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in</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tune</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with</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Times New Roman" panose="02020603050405020304" pitchFamily="18" charset="0"/>
                <a:cs typeface="Times New Roman" panose="02020603050405020304" pitchFamily="18" charset="0"/>
              </a:rPr>
              <a:t>yourself</a:t>
            </a:r>
            <a:endParaRPr lang="en-US" altLang="zh-CN" sz="3205" b="1" dirty="0" smtClean="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xfrm>
            <a:off x="2428875" y="6096000"/>
            <a:ext cx="389572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1400" smtClean="0">
                <a:solidFill>
                  <a:schemeClr val="bg2"/>
                </a:solidFill>
              </a:rPr>
              <a:t>Management - Chapter 6</a:t>
            </a:r>
            <a:endParaRPr lang="en-US" sz="1400" smtClean="0">
              <a:solidFill>
                <a:schemeClr val="bg2"/>
              </a:solidFill>
            </a:endParaRPr>
          </a:p>
        </p:txBody>
      </p:sp>
      <p:sp>
        <p:nvSpPr>
          <p:cNvPr id="1945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0D9572-3B8F-4BCA-B1B3-BB836BE4E3AB}" type="slidenum">
              <a:rPr lang="en-US" sz="1400" smtClean="0">
                <a:solidFill>
                  <a:schemeClr val="bg2"/>
                </a:solidFill>
              </a:rPr>
            </a:fld>
            <a:endParaRPr lang="en-US" sz="1400" smtClean="0">
              <a:solidFill>
                <a:schemeClr val="bg2"/>
              </a:solidFill>
            </a:endParaRPr>
          </a:p>
        </p:txBody>
      </p:sp>
      <p:sp>
        <p:nvSpPr>
          <p:cNvPr id="19460" name="Rectangle 1026"/>
          <p:cNvSpPr>
            <a:spLocks noGrp="1" noChangeArrowheads="1"/>
          </p:cNvSpPr>
          <p:nvPr>
            <p:ph type="title"/>
          </p:nvPr>
        </p:nvSpPr>
        <p:spPr>
          <a:xfrm>
            <a:off x="152400" y="228600"/>
            <a:ext cx="8382000" cy="1143000"/>
          </a:xfrm>
        </p:spPr>
        <p:txBody>
          <a:bodyPr>
            <a:noAutofit/>
          </a:bodyPr>
          <a:lstStyle/>
          <a:p>
            <a:r>
              <a:rPr lang="en-US" sz="3600" b="1" dirty="0" smtClean="0">
                <a:solidFill>
                  <a:srgbClr val="C00000"/>
                </a:solidFill>
              </a:rPr>
              <a:t>How does one start </a:t>
            </a:r>
            <a:br>
              <a:rPr lang="en-US" sz="3600" b="1" dirty="0" smtClean="0">
                <a:solidFill>
                  <a:srgbClr val="C00000"/>
                </a:solidFill>
              </a:rPr>
            </a:br>
            <a:r>
              <a:rPr lang="en-US" sz="3600" b="1" dirty="0" smtClean="0">
                <a:solidFill>
                  <a:srgbClr val="C00000"/>
                </a:solidFill>
              </a:rPr>
              <a:t>a new venture?</a:t>
            </a:r>
            <a:endParaRPr lang="en-US" sz="3600" b="1" dirty="0" smtClean="0">
              <a:solidFill>
                <a:srgbClr val="C00000"/>
              </a:solidFill>
            </a:endParaRPr>
          </a:p>
        </p:txBody>
      </p:sp>
      <p:sp>
        <p:nvSpPr>
          <p:cNvPr id="91139" name="Rectangle 1027"/>
          <p:cNvSpPr>
            <a:spLocks noGrp="1" noChangeArrowheads="1"/>
          </p:cNvSpPr>
          <p:nvPr>
            <p:ph type="body" idx="1"/>
          </p:nvPr>
        </p:nvSpPr>
        <p:spPr/>
        <p:txBody>
          <a:bodyPr/>
          <a:lstStyle/>
          <a:p>
            <a:pPr>
              <a:buFont typeface="Wingdings" panose="05000000000000000000" pitchFamily="2" charset="2"/>
              <a:buChar char="Ø"/>
            </a:pPr>
            <a:r>
              <a:rPr lang="en-US" sz="2400" dirty="0" smtClean="0"/>
              <a:t>Questions that keep a new venture focused on its customers </a:t>
            </a:r>
            <a:r>
              <a:rPr lang="en-US" sz="2400" dirty="0" smtClean="0">
                <a:cs typeface="Times New Roman" panose="02020603050405020304" pitchFamily="18" charset="0"/>
              </a:rPr>
              <a:t>…</a:t>
            </a:r>
            <a:endParaRPr lang="en-US" sz="2400" dirty="0" smtClean="0"/>
          </a:p>
          <a:p>
            <a:pPr lvl="1"/>
            <a:r>
              <a:rPr lang="en-US" sz="2000" dirty="0" smtClean="0">
                <a:solidFill>
                  <a:srgbClr val="002060"/>
                </a:solidFill>
                <a:cs typeface="Times New Roman" panose="02020603050405020304" pitchFamily="18" charset="0"/>
              </a:rPr>
              <a:t>Who is your customer?</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How will you reach key customer market segments?</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What determines customer choices to buy or not buy your product/service?</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Why is your product/service a compelling choice for the customer?</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How will you price your product/service for the customer?</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How much does it cost to make and deliver your product/service?</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How much does it cost to attract a customer?</a:t>
            </a:r>
            <a:endParaRPr lang="en-US" sz="2000" dirty="0" smtClean="0">
              <a:solidFill>
                <a:srgbClr val="002060"/>
              </a:solidFill>
              <a:cs typeface="Times New Roman" panose="02020603050405020304" pitchFamily="18" charset="0"/>
            </a:endParaRPr>
          </a:p>
          <a:p>
            <a:pPr lvl="1"/>
            <a:r>
              <a:rPr lang="en-US" sz="2000" dirty="0" smtClean="0">
                <a:solidFill>
                  <a:srgbClr val="002060"/>
                </a:solidFill>
                <a:cs typeface="Times New Roman" panose="02020603050405020304" pitchFamily="18" charset="0"/>
              </a:rPr>
              <a:t>How much does it cost to support and retain a customer?</a:t>
            </a:r>
            <a:endParaRPr lang="en-US" sz="2000" dirty="0" smtClean="0">
              <a:solidFill>
                <a:srgbClr val="002060"/>
              </a:solidFill>
              <a:cs typeface="Times New Roman" panose="02020603050405020304" pitchFamily="18" charset="0"/>
            </a:endParaRPr>
          </a:p>
          <a:p>
            <a:pPr lvl="1"/>
            <a:endParaRPr lang="en-US" sz="2000" dirty="0" smtClean="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dissolve">
                                      <p:cBhvr>
                                        <p:cTn id="10" dur="500"/>
                                        <p:tgtEl>
                                          <p:spTgt spid="911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dissolve">
                                      <p:cBhvr>
                                        <p:cTn id="13" dur="500"/>
                                        <p:tgtEl>
                                          <p:spTgt spid="9113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dissolve">
                                      <p:cBhvr>
                                        <p:cTn id="16" dur="500"/>
                                        <p:tgtEl>
                                          <p:spTgt spid="91139">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dissolve">
                                      <p:cBhvr>
                                        <p:cTn id="19" dur="500"/>
                                        <p:tgtEl>
                                          <p:spTgt spid="91139">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1139">
                                            <p:txEl>
                                              <p:pRg st="5" end="5"/>
                                            </p:txEl>
                                          </p:spTgt>
                                        </p:tgtEl>
                                        <p:attrNameLst>
                                          <p:attrName>style.visibility</p:attrName>
                                        </p:attrNameLst>
                                      </p:cBhvr>
                                      <p:to>
                                        <p:strVal val="visible"/>
                                      </p:to>
                                    </p:set>
                                    <p:animEffect transition="in" filter="dissolve">
                                      <p:cBhvr>
                                        <p:cTn id="22" dur="500"/>
                                        <p:tgtEl>
                                          <p:spTgt spid="91139">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1139">
                                            <p:txEl>
                                              <p:pRg st="6" end="6"/>
                                            </p:txEl>
                                          </p:spTgt>
                                        </p:tgtEl>
                                        <p:attrNameLst>
                                          <p:attrName>style.visibility</p:attrName>
                                        </p:attrNameLst>
                                      </p:cBhvr>
                                      <p:to>
                                        <p:strVal val="visible"/>
                                      </p:to>
                                    </p:set>
                                    <p:animEffect transition="in" filter="dissolve">
                                      <p:cBhvr>
                                        <p:cTn id="25" dur="500"/>
                                        <p:tgtEl>
                                          <p:spTgt spid="91139">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1139">
                                            <p:txEl>
                                              <p:pRg st="7" end="7"/>
                                            </p:txEl>
                                          </p:spTgt>
                                        </p:tgtEl>
                                        <p:attrNameLst>
                                          <p:attrName>style.visibility</p:attrName>
                                        </p:attrNameLst>
                                      </p:cBhvr>
                                      <p:to>
                                        <p:strVal val="visible"/>
                                      </p:to>
                                    </p:set>
                                    <p:animEffect transition="in" filter="dissolve">
                                      <p:cBhvr>
                                        <p:cTn id="28" dur="500"/>
                                        <p:tgtEl>
                                          <p:spTgt spid="91139">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1139">
                                            <p:txEl>
                                              <p:pRg st="8" end="8"/>
                                            </p:txEl>
                                          </p:spTgt>
                                        </p:tgtEl>
                                        <p:attrNameLst>
                                          <p:attrName>style.visibility</p:attrName>
                                        </p:attrNameLst>
                                      </p:cBhvr>
                                      <p:to>
                                        <p:strVal val="visible"/>
                                      </p:to>
                                    </p:set>
                                    <p:animEffect transition="in" filter="dissolve">
                                      <p:cBhvr>
                                        <p:cTn id="31" dur="500"/>
                                        <p:tgtEl>
                                          <p:spTgt spid="91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xfrm>
            <a:off x="2857500" y="6096000"/>
            <a:ext cx="34671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1400" smtClean="0">
                <a:solidFill>
                  <a:schemeClr val="bg2"/>
                </a:solidFill>
              </a:rPr>
              <a:t>Management - Chapter 6</a:t>
            </a:r>
            <a:endParaRPr lang="en-US" sz="1400" smtClean="0">
              <a:solidFill>
                <a:schemeClr val="bg2"/>
              </a:solidFill>
            </a:endParaRPr>
          </a:p>
        </p:txBody>
      </p:sp>
      <p:sp>
        <p:nvSpPr>
          <p:cNvPr id="2048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763CA66-94F0-463B-826A-82157F21380C}" type="slidenum">
              <a:rPr lang="en-US" sz="1400" smtClean="0">
                <a:solidFill>
                  <a:schemeClr val="bg2"/>
                </a:solidFill>
              </a:rPr>
            </a:fld>
            <a:endParaRPr lang="en-US" sz="1400" smtClean="0">
              <a:solidFill>
                <a:schemeClr val="bg2"/>
              </a:solidFill>
            </a:endParaRPr>
          </a:p>
        </p:txBody>
      </p:sp>
      <p:sp>
        <p:nvSpPr>
          <p:cNvPr id="20484" name="Rectangle 2"/>
          <p:cNvSpPr>
            <a:spLocks noGrp="1" noChangeArrowheads="1"/>
          </p:cNvSpPr>
          <p:nvPr>
            <p:ph type="title"/>
          </p:nvPr>
        </p:nvSpPr>
        <p:spPr>
          <a:xfrm>
            <a:off x="228600" y="0"/>
            <a:ext cx="8610600" cy="1219200"/>
          </a:xfrm>
        </p:spPr>
        <p:txBody>
          <a:bodyPr>
            <a:normAutofit/>
          </a:bodyPr>
          <a:lstStyle/>
          <a:p>
            <a:r>
              <a:rPr lang="en-US" sz="3600" b="1" dirty="0" smtClean="0">
                <a:solidFill>
                  <a:srgbClr val="C00000"/>
                </a:solidFill>
              </a:rPr>
              <a:t>How does one start </a:t>
            </a:r>
            <a:br>
              <a:rPr lang="en-US" sz="3600" b="1" dirty="0" smtClean="0">
                <a:solidFill>
                  <a:srgbClr val="C00000"/>
                </a:solidFill>
              </a:rPr>
            </a:br>
            <a:r>
              <a:rPr lang="en-US" sz="3600" b="1" dirty="0" smtClean="0">
                <a:solidFill>
                  <a:srgbClr val="C00000"/>
                </a:solidFill>
              </a:rPr>
              <a:t>a new venture?</a:t>
            </a:r>
            <a:endParaRPr lang="en-US" sz="3600" b="1" dirty="0" smtClean="0">
              <a:solidFill>
                <a:srgbClr val="C00000"/>
              </a:solidFill>
            </a:endParaRPr>
          </a:p>
        </p:txBody>
      </p:sp>
      <p:sp>
        <p:nvSpPr>
          <p:cNvPr id="79875" name="Rectangle 3"/>
          <p:cNvSpPr>
            <a:spLocks noGrp="1" noChangeArrowheads="1"/>
          </p:cNvSpPr>
          <p:nvPr>
            <p:ph type="body" idx="1"/>
          </p:nvPr>
        </p:nvSpPr>
        <p:spPr>
          <a:xfrm>
            <a:off x="304800" y="1905000"/>
            <a:ext cx="8500872" cy="4194048"/>
          </a:xfrm>
        </p:spPr>
        <p:txBody>
          <a:bodyPr>
            <a:normAutofit lnSpcReduction="10000"/>
          </a:bodyPr>
          <a:lstStyle/>
          <a:p>
            <a:pPr>
              <a:lnSpc>
                <a:spcPct val="110000"/>
              </a:lnSpc>
              <a:buFont typeface="Wingdings" panose="05000000000000000000" pitchFamily="2" charset="2"/>
              <a:buChar char="Ø"/>
            </a:pPr>
            <a:r>
              <a:rPr lang="en-US" sz="3200" dirty="0" smtClean="0"/>
              <a:t>Life cycle of entrepreneurial firms</a:t>
            </a:r>
            <a:endParaRPr lang="en-US" sz="3200" dirty="0" smtClean="0"/>
          </a:p>
          <a:p>
            <a:pPr lvl="1">
              <a:lnSpc>
                <a:spcPct val="110000"/>
              </a:lnSpc>
            </a:pPr>
            <a:r>
              <a:rPr lang="en-US" sz="3200" dirty="0" smtClean="0"/>
              <a:t>Birth stage</a:t>
            </a:r>
            <a:endParaRPr lang="en-US" sz="3200" dirty="0" smtClean="0"/>
          </a:p>
          <a:p>
            <a:pPr lvl="1">
              <a:lnSpc>
                <a:spcPct val="110000"/>
              </a:lnSpc>
            </a:pPr>
            <a:r>
              <a:rPr lang="en-US" sz="3200" dirty="0" smtClean="0"/>
              <a:t>Breakthrough stage</a:t>
            </a:r>
            <a:endParaRPr lang="en-US" sz="3200" dirty="0" smtClean="0"/>
          </a:p>
          <a:p>
            <a:pPr lvl="1">
              <a:lnSpc>
                <a:spcPct val="110000"/>
              </a:lnSpc>
            </a:pPr>
            <a:r>
              <a:rPr lang="en-US" sz="3200" dirty="0" smtClean="0"/>
              <a:t>Maturity stage</a:t>
            </a:r>
            <a:endParaRPr lang="en-US" sz="3200" dirty="0" smtClean="0"/>
          </a:p>
          <a:p>
            <a:pPr>
              <a:lnSpc>
                <a:spcPct val="110000"/>
              </a:lnSpc>
              <a:buFont typeface="Wingdings" panose="05000000000000000000" pitchFamily="2" charset="2"/>
              <a:buChar char="Ø"/>
            </a:pPr>
            <a:r>
              <a:rPr lang="en-US" sz="3200" dirty="0" smtClean="0"/>
              <a:t>Each stage poses different managerial challenges and requires different managerial competencies</a:t>
            </a:r>
            <a:r>
              <a:rPr lang="en-US" dirty="0" smtClean="0"/>
              <a:t>.</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dissolve">
                                      <p:cBhvr>
                                        <p:cTn id="7" dur="500"/>
                                        <p:tgtEl>
                                          <p:spTgt spid="7987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9875">
                                            <p:txEl>
                                              <p:pRg st="1" end="1"/>
                                            </p:txEl>
                                          </p:spTgt>
                                        </p:tgtEl>
                                        <p:attrNameLst>
                                          <p:attrName>style.visibility</p:attrName>
                                        </p:attrNameLst>
                                      </p:cBhvr>
                                      <p:to>
                                        <p:strVal val="visible"/>
                                      </p:to>
                                    </p:set>
                                    <p:animEffect transition="in" filter="dissolve">
                                      <p:cBhvr>
                                        <p:cTn id="10" dur="500"/>
                                        <p:tgtEl>
                                          <p:spTgt spid="7987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9875">
                                            <p:txEl>
                                              <p:pRg st="2" end="2"/>
                                            </p:txEl>
                                          </p:spTgt>
                                        </p:tgtEl>
                                        <p:attrNameLst>
                                          <p:attrName>style.visibility</p:attrName>
                                        </p:attrNameLst>
                                      </p:cBhvr>
                                      <p:to>
                                        <p:strVal val="visible"/>
                                      </p:to>
                                    </p:set>
                                    <p:animEffect transition="in" filter="dissolve">
                                      <p:cBhvr>
                                        <p:cTn id="13" dur="500"/>
                                        <p:tgtEl>
                                          <p:spTgt spid="7987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9875">
                                            <p:txEl>
                                              <p:pRg st="3" end="3"/>
                                            </p:txEl>
                                          </p:spTgt>
                                        </p:tgtEl>
                                        <p:attrNameLst>
                                          <p:attrName>style.visibility</p:attrName>
                                        </p:attrNameLst>
                                      </p:cBhvr>
                                      <p:to>
                                        <p:strVal val="visible"/>
                                      </p:to>
                                    </p:set>
                                    <p:animEffect transition="in" filter="dissolve">
                                      <p:cBhvr>
                                        <p:cTn id="16" dur="500"/>
                                        <p:tgtEl>
                                          <p:spTgt spid="7987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9875">
                                            <p:txEl>
                                              <p:pRg st="4" end="4"/>
                                            </p:txEl>
                                          </p:spTgt>
                                        </p:tgtEl>
                                        <p:attrNameLst>
                                          <p:attrName>style.visibility</p:attrName>
                                        </p:attrNameLst>
                                      </p:cBhvr>
                                      <p:to>
                                        <p:strVal val="visible"/>
                                      </p:to>
                                    </p:set>
                                    <p:animEffect transition="in" filter="dissolve">
                                      <p:cBhvr>
                                        <p:cTn id="21" dur="500"/>
                                        <p:tgtEl>
                                          <p:spTgt spid="79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CC615A-1B58-4E9D-ACDC-D21135AE39E7}" type="slidenum">
              <a:rPr lang="en-US" sz="1400" smtClean="0">
                <a:solidFill>
                  <a:schemeClr val="bg2"/>
                </a:solidFill>
              </a:rPr>
            </a:fld>
            <a:endParaRPr lang="en-US" sz="1400" smtClean="0">
              <a:solidFill>
                <a:schemeClr val="bg2"/>
              </a:solidFill>
            </a:endParaRPr>
          </a:p>
        </p:txBody>
      </p:sp>
      <p:sp>
        <p:nvSpPr>
          <p:cNvPr id="21508" name="Rectangle 2"/>
          <p:cNvSpPr>
            <a:spLocks noGrp="1" noChangeArrowheads="1"/>
          </p:cNvSpPr>
          <p:nvPr>
            <p:ph type="title"/>
          </p:nvPr>
        </p:nvSpPr>
        <p:spPr>
          <a:xfrm>
            <a:off x="228600" y="228600"/>
            <a:ext cx="8531352" cy="1066800"/>
          </a:xfrm>
        </p:spPr>
        <p:txBody>
          <a:bodyPr>
            <a:noAutofit/>
          </a:bodyPr>
          <a:lstStyle/>
          <a:p>
            <a:r>
              <a:rPr lang="en-US" sz="3600" b="1" dirty="0" smtClean="0">
                <a:solidFill>
                  <a:srgbClr val="C00000"/>
                </a:solidFill>
              </a:rPr>
              <a:t>Stages in the life cycle of an entrepreneurial firm.</a:t>
            </a:r>
            <a:endParaRPr lang="en-US" sz="3600" b="1" dirty="0" smtClean="0">
              <a:solidFill>
                <a:srgbClr val="C00000"/>
              </a:solidFill>
            </a:endParaRPr>
          </a:p>
        </p:txBody>
      </p:sp>
      <p:graphicFrame>
        <p:nvGraphicFramePr>
          <p:cNvPr id="21509" name="Object 4"/>
          <p:cNvGraphicFramePr>
            <a:graphicFrameLocks noChangeAspect="1"/>
          </p:cNvGraphicFramePr>
          <p:nvPr/>
        </p:nvGraphicFramePr>
        <p:xfrm>
          <a:off x="381000" y="1905000"/>
          <a:ext cx="8534400" cy="2936449"/>
        </p:xfrm>
        <a:graphic>
          <a:graphicData uri="http://schemas.openxmlformats.org/presentationml/2006/ole">
            <mc:AlternateContent xmlns:mc="http://schemas.openxmlformats.org/markup-compatibility/2006">
              <mc:Choice xmlns:v="urn:schemas-microsoft-com:vml" Requires="v">
                <p:oleObj spid="_x0000_s2071" name="Photo Editor Photo" r:id="rId1" imgW="11906250" imgH="4095750" progId="MSPhotoEd.3">
                  <p:embed/>
                </p:oleObj>
              </mc:Choice>
              <mc:Fallback>
                <p:oleObj name="Photo Editor Photo" r:id="rId1" imgW="11906250" imgH="4095750" progId="MSPhotoEd.3">
                  <p:embed/>
                  <p:pic>
                    <p:nvPicPr>
                      <p:cNvPr id="0" name="Picture 20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534400" cy="2936449"/>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600" b="1" dirty="0" smtClean="0">
                <a:solidFill>
                  <a:srgbClr val="C00000"/>
                </a:solidFill>
              </a:rPr>
              <a:t>ASSIGNMENT  :  “ CASE STUDY”</a:t>
            </a:r>
            <a:endParaRPr lang="en-US" sz="3600" b="1" dirty="0">
              <a:solidFill>
                <a:srgbClr val="C00000"/>
              </a:solidFill>
            </a:endParaRPr>
          </a:p>
        </p:txBody>
      </p:sp>
      <p:sp>
        <p:nvSpPr>
          <p:cNvPr id="3" name="Rectangle 2"/>
          <p:cNvSpPr/>
          <p:nvPr/>
        </p:nvSpPr>
        <p:spPr>
          <a:xfrm>
            <a:off x="762000" y="1524000"/>
            <a:ext cx="8153400" cy="5632311"/>
          </a:xfrm>
          <a:prstGeom prst="rect">
            <a:avLst/>
          </a:prstGeom>
        </p:spPr>
        <p:txBody>
          <a:bodyPr wrap="square">
            <a:spAutoFit/>
          </a:bodyPr>
          <a:lstStyle/>
          <a:p>
            <a:r>
              <a:rPr lang="en-US" sz="3600" b="1" dirty="0"/>
              <a:t>My New Restaurant Has Rave Reviews, But Business Is Slowing Down Dramatically. Why</a:t>
            </a:r>
            <a:r>
              <a:rPr lang="en-US" sz="3600" b="1" dirty="0" smtClean="0"/>
              <a:t>?</a:t>
            </a:r>
            <a:endParaRPr lang="en-US" sz="3600" b="1" dirty="0" smtClean="0"/>
          </a:p>
          <a:p>
            <a:r>
              <a:rPr lang="en-US" sz="3600" dirty="0"/>
              <a:t>We want to know what </a:t>
            </a:r>
            <a:r>
              <a:rPr lang="en-US" sz="3600" dirty="0" smtClean="0"/>
              <a:t>we </a:t>
            </a:r>
            <a:r>
              <a:rPr lang="en-US" sz="3600" dirty="0"/>
              <a:t>can try to drive people into our restaurant and keep them coming back. What should we do? </a:t>
            </a:r>
            <a:endParaRPr lang="en-US" sz="3600" dirty="0"/>
          </a:p>
          <a:p>
            <a:endParaRPr lang="en-US" sz="3600" dirty="0"/>
          </a:p>
          <a:p>
            <a:endParaRPr lang="en-US" sz="3600" b="1" dirty="0" smtClean="0"/>
          </a:p>
          <a:p>
            <a:endParaRPr lang="en-US" sz="3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C00000"/>
                </a:solidFill>
              </a:rPr>
              <a:t>What </a:t>
            </a:r>
            <a:r>
              <a:rPr lang="en-US" sz="3200" b="1" dirty="0" smtClean="0">
                <a:solidFill>
                  <a:srgbClr val="C00000"/>
                </a:solidFill>
              </a:rPr>
              <a:t>is</a:t>
            </a:r>
            <a:r>
              <a:rPr lang="en-US" sz="3600" dirty="0"/>
              <a:t> </a:t>
            </a:r>
            <a:r>
              <a:rPr lang="en-US" sz="3600" b="1" dirty="0" smtClean="0">
                <a:solidFill>
                  <a:srgbClr val="C00000"/>
                </a:solidFill>
              </a:rPr>
              <a:t>Entrepreneurship ?</a:t>
            </a:r>
            <a:endParaRPr lang="en-US" sz="3600" b="1" dirty="0">
              <a:solidFill>
                <a:srgbClr val="C00000"/>
              </a:solidFill>
            </a:endParaRPr>
          </a:p>
        </p:txBody>
      </p:sp>
      <p:sp>
        <p:nvSpPr>
          <p:cNvPr id="3" name="Content Placeholder 2"/>
          <p:cNvSpPr>
            <a:spLocks noGrp="1"/>
          </p:cNvSpPr>
          <p:nvPr>
            <p:ph sz="quarter" idx="1"/>
          </p:nvPr>
        </p:nvSpPr>
        <p:spPr>
          <a:xfrm>
            <a:off x="685800" y="1905000"/>
            <a:ext cx="7620000" cy="4194048"/>
          </a:xfrm>
        </p:spPr>
        <p:txBody>
          <a:bodyPr>
            <a:normAutofit/>
          </a:bodyPr>
          <a:lstStyle/>
          <a:p>
            <a:pPr marL="0" indent="0">
              <a:buNone/>
            </a:pPr>
            <a:r>
              <a:rPr lang="en-US" sz="4000" dirty="0" smtClean="0"/>
              <a:t>Entrepreneurship : </a:t>
            </a:r>
            <a:r>
              <a:rPr lang="en-US" sz="4000" dirty="0"/>
              <a:t>The process of initiating a business venture, organizing the </a:t>
            </a:r>
            <a:r>
              <a:rPr lang="en-US" sz="4000" dirty="0" smtClean="0"/>
              <a:t>necessary </a:t>
            </a:r>
            <a:r>
              <a:rPr lang="en-US" sz="4000" dirty="0" smtClean="0"/>
              <a:t>resources</a:t>
            </a:r>
            <a:r>
              <a:rPr lang="en-US" sz="4000" dirty="0"/>
              <a:t>, and assuming the risks and rewards</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5800" y="1752600"/>
            <a:ext cx="8248650" cy="4495800"/>
          </a:xfrm>
        </p:spPr>
        <p:txBody>
          <a:bodyPr>
            <a:normAutofit/>
          </a:bodyPr>
          <a:lstStyle/>
          <a:p>
            <a:pPr marL="82550" indent="0" algn="l">
              <a:buNone/>
            </a:pPr>
            <a:r>
              <a:rPr lang="en-US" sz="3600" dirty="0"/>
              <a:t>When most people describe entrepreneurs, they use adjectives such as bold, innovative, initiative taking, venturesome, and risk taking. They also tend to associate entrepreneurs with small businesses. </a:t>
            </a:r>
            <a:endParaRPr lang="en-US" sz="3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09903" y="1623848"/>
            <a:ext cx="8524547" cy="4624551"/>
          </a:xfrm>
        </p:spPr>
        <p:txBody>
          <a:bodyPr>
            <a:normAutofit lnSpcReduction="10000"/>
          </a:bodyPr>
          <a:lstStyle/>
          <a:p>
            <a:pPr marL="82550" indent="0" algn="l">
              <a:buNone/>
            </a:pPr>
            <a:r>
              <a:rPr lang="en-US" sz="3200" dirty="0">
                <a:solidFill>
                  <a:srgbClr val="C00000"/>
                </a:solidFill>
              </a:rPr>
              <a:t>The three important themes </a:t>
            </a:r>
            <a:r>
              <a:rPr lang="en-US" sz="3200" dirty="0"/>
              <a:t>in this definition </a:t>
            </a:r>
            <a:r>
              <a:rPr lang="en-US" sz="3200" dirty="0" smtClean="0"/>
              <a:t>are: </a:t>
            </a:r>
            <a:endParaRPr lang="en-US" sz="3200" dirty="0" smtClean="0"/>
          </a:p>
          <a:p>
            <a:pPr marL="82550" indent="0" algn="l">
              <a:buNone/>
            </a:pPr>
            <a:r>
              <a:rPr lang="en-US" sz="3200" b="1" dirty="0" smtClean="0">
                <a:solidFill>
                  <a:srgbClr val="00B050"/>
                </a:solidFill>
              </a:rPr>
              <a:t>(1) the </a:t>
            </a:r>
            <a:r>
              <a:rPr lang="en-US" sz="3200" b="1" dirty="0">
                <a:solidFill>
                  <a:srgbClr val="00B050"/>
                </a:solidFill>
              </a:rPr>
              <a:t>pursuit of </a:t>
            </a:r>
            <a:r>
              <a:rPr lang="en-US" sz="3200" b="1" dirty="0" smtClean="0">
                <a:solidFill>
                  <a:srgbClr val="00B050"/>
                </a:solidFill>
              </a:rPr>
              <a:t>opportunities</a:t>
            </a:r>
            <a:endParaRPr lang="en-US" sz="3200" b="1" dirty="0" smtClean="0">
              <a:solidFill>
                <a:srgbClr val="00B050"/>
              </a:solidFill>
            </a:endParaRPr>
          </a:p>
          <a:p>
            <a:pPr marL="82550" indent="0" algn="l">
              <a:buNone/>
            </a:pPr>
            <a:r>
              <a:rPr lang="en-US" sz="3200" b="1" dirty="0" smtClean="0">
                <a:solidFill>
                  <a:srgbClr val="00B050"/>
                </a:solidFill>
              </a:rPr>
              <a:t>(</a:t>
            </a:r>
            <a:r>
              <a:rPr lang="en-US" sz="3200" b="1" dirty="0">
                <a:solidFill>
                  <a:srgbClr val="00B050"/>
                </a:solidFill>
              </a:rPr>
              <a:t>2) </a:t>
            </a:r>
            <a:r>
              <a:rPr lang="en-US" sz="3200" b="1" dirty="0" smtClean="0">
                <a:solidFill>
                  <a:srgbClr val="00B050"/>
                </a:solidFill>
              </a:rPr>
              <a:t>innovation</a:t>
            </a:r>
            <a:endParaRPr lang="en-US" sz="3200" b="1" dirty="0" smtClean="0">
              <a:solidFill>
                <a:srgbClr val="00B050"/>
              </a:solidFill>
            </a:endParaRPr>
          </a:p>
          <a:p>
            <a:pPr marL="82550" indent="0" algn="l">
              <a:buNone/>
            </a:pPr>
            <a:r>
              <a:rPr lang="en-US" sz="3200" b="1" dirty="0" smtClean="0">
                <a:solidFill>
                  <a:srgbClr val="00B050"/>
                </a:solidFill>
              </a:rPr>
              <a:t>(</a:t>
            </a:r>
            <a:r>
              <a:rPr lang="en-US" sz="3200" b="1" dirty="0">
                <a:solidFill>
                  <a:srgbClr val="00B050"/>
                </a:solidFill>
              </a:rPr>
              <a:t>3) growth. </a:t>
            </a:r>
            <a:endParaRPr lang="en-US" sz="3200" b="1" dirty="0" smtClean="0">
              <a:solidFill>
                <a:srgbClr val="00B050"/>
              </a:solidFill>
            </a:endParaRPr>
          </a:p>
          <a:p>
            <a:pPr marL="82550" indent="0" algn="l">
              <a:buNone/>
            </a:pPr>
            <a:r>
              <a:rPr lang="en-US" sz="3200" dirty="0" smtClean="0"/>
              <a:t>   Entrepreneurs </a:t>
            </a:r>
            <a:r>
              <a:rPr lang="en-US" sz="3200" dirty="0"/>
              <a:t>pursue opportunities to grow a business by </a:t>
            </a:r>
            <a:r>
              <a:rPr lang="en-US" sz="3200" dirty="0" smtClean="0"/>
              <a:t>changing ,revolutionizing , </a:t>
            </a:r>
            <a:r>
              <a:rPr lang="en-US" sz="3200" dirty="0"/>
              <a:t>transforming or introducing new products or services. </a:t>
            </a:r>
            <a:endParaRPr lang="en-US"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C00000"/>
                </a:solidFill>
              </a:rPr>
              <a:t>Characteristics of Entrepreneurs</a:t>
            </a:r>
            <a:endParaRPr lang="en-US" sz="3600" dirty="0">
              <a:solidFill>
                <a:srgbClr val="C00000"/>
              </a:solidFill>
            </a:endParaRPr>
          </a:p>
        </p:txBody>
      </p:sp>
      <p:sp>
        <p:nvSpPr>
          <p:cNvPr id="3" name="Content Placeholder 2"/>
          <p:cNvSpPr>
            <a:spLocks noGrp="1"/>
          </p:cNvSpPr>
          <p:nvPr>
            <p:ph sz="quarter" idx="1"/>
          </p:nvPr>
        </p:nvSpPr>
        <p:spPr>
          <a:xfrm>
            <a:off x="762000" y="1371601"/>
            <a:ext cx="8043672" cy="4953000"/>
          </a:xfrm>
        </p:spPr>
        <p:txBody>
          <a:bodyPr>
            <a:normAutofit lnSpcReduction="10000"/>
          </a:bodyPr>
          <a:lstStyle/>
          <a:p>
            <a:pPr marL="0" indent="0">
              <a:buNone/>
            </a:pPr>
            <a:r>
              <a:rPr lang="en-US" dirty="0"/>
              <a:t> </a:t>
            </a:r>
            <a:r>
              <a:rPr lang="en-US" b="1" dirty="0" smtClean="0"/>
              <a:t>1- Desire</a:t>
            </a:r>
            <a:r>
              <a:rPr lang="en-US" b="1" dirty="0"/>
              <a:t> for responsibility</a:t>
            </a:r>
            <a:endParaRPr lang="en-US" b="1" dirty="0"/>
          </a:p>
          <a:p>
            <a:pPr marL="0" indent="0">
              <a:buNone/>
            </a:pPr>
            <a:r>
              <a:rPr lang="en-US" b="1" dirty="0"/>
              <a:t>2</a:t>
            </a:r>
            <a:r>
              <a:rPr lang="en-US" b="1" dirty="0" smtClean="0"/>
              <a:t>- Preference</a:t>
            </a:r>
            <a:r>
              <a:rPr lang="en-US" b="1" dirty="0"/>
              <a:t> for moderate risk</a:t>
            </a:r>
            <a:endParaRPr lang="en-US" b="1" dirty="0"/>
          </a:p>
          <a:p>
            <a:pPr marL="0" indent="0">
              <a:buNone/>
            </a:pPr>
            <a:r>
              <a:rPr lang="en-US" b="1" dirty="0"/>
              <a:t> </a:t>
            </a:r>
            <a:r>
              <a:rPr lang="en-US" b="1" dirty="0" smtClean="0"/>
              <a:t>3- Confidence</a:t>
            </a:r>
            <a:r>
              <a:rPr lang="en-US" b="1" dirty="0"/>
              <a:t> in their ability to </a:t>
            </a:r>
            <a:r>
              <a:rPr lang="en-US" b="1" dirty="0" smtClean="0"/>
              <a:t>succeed</a:t>
            </a:r>
            <a:endParaRPr lang="en-US" b="1" dirty="0" smtClean="0"/>
          </a:p>
          <a:p>
            <a:pPr marL="0" indent="0">
              <a:buNone/>
            </a:pPr>
            <a:r>
              <a:rPr lang="en-US" b="1" dirty="0" smtClean="0"/>
              <a:t> 4- Desire for immediate feedback</a:t>
            </a:r>
            <a:endParaRPr lang="en-US" b="1" dirty="0" smtClean="0"/>
          </a:p>
          <a:p>
            <a:pPr marL="0" indent="0">
              <a:buNone/>
            </a:pPr>
            <a:r>
              <a:rPr lang="en-US" b="1" dirty="0"/>
              <a:t> </a:t>
            </a:r>
            <a:r>
              <a:rPr lang="en-US" b="1" dirty="0" smtClean="0"/>
              <a:t>5- High</a:t>
            </a:r>
            <a:r>
              <a:rPr lang="en-US" b="1" dirty="0"/>
              <a:t> level of </a:t>
            </a:r>
            <a:r>
              <a:rPr lang="en-US" b="1" dirty="0" smtClean="0"/>
              <a:t>energy</a:t>
            </a:r>
            <a:endParaRPr lang="en-US" b="1" dirty="0" smtClean="0"/>
          </a:p>
          <a:p>
            <a:pPr marL="0" indent="0">
              <a:buNone/>
            </a:pPr>
            <a:r>
              <a:rPr lang="en-US" b="1" dirty="0" smtClean="0"/>
              <a:t>6- Future orientation</a:t>
            </a:r>
            <a:endParaRPr lang="en-US" b="1" dirty="0" smtClean="0"/>
          </a:p>
          <a:p>
            <a:pPr marL="0" indent="0">
              <a:buNone/>
            </a:pPr>
            <a:r>
              <a:rPr lang="en-US" b="1" dirty="0"/>
              <a:t> </a:t>
            </a:r>
            <a:r>
              <a:rPr lang="en-US" b="1" dirty="0" smtClean="0"/>
              <a:t>7- Skilled</a:t>
            </a:r>
            <a:r>
              <a:rPr lang="en-US" b="1" dirty="0"/>
              <a:t> at organizing</a:t>
            </a:r>
            <a:endParaRPr lang="en-US" b="1" dirty="0"/>
          </a:p>
          <a:p>
            <a:pPr marL="0" indent="0">
              <a:buNone/>
            </a:pPr>
            <a:r>
              <a:rPr lang="en-US" b="1" dirty="0"/>
              <a:t> </a:t>
            </a:r>
            <a:r>
              <a:rPr lang="en-US" b="1" dirty="0" smtClean="0"/>
              <a:t>8- Value</a:t>
            </a:r>
            <a:r>
              <a:rPr lang="en-US" b="1" dirty="0"/>
              <a:t> achievement over money</a:t>
            </a:r>
            <a:endParaRPr lang="en-US" dirty="0"/>
          </a:p>
          <a:p>
            <a:pPr marL="0" lvl="1" indent="0">
              <a:buClr>
                <a:schemeClr val="accent1"/>
              </a:buClr>
              <a:buSzPct val="85000"/>
              <a:buNone/>
            </a:pPr>
            <a:r>
              <a:rPr lang="en-US" sz="2800" b="1" dirty="0" smtClean="0">
                <a:solidFill>
                  <a:schemeClr val="tx1"/>
                </a:solidFill>
              </a:rPr>
              <a:t>9-   Self-confidence</a:t>
            </a:r>
            <a:endParaRPr lang="en-US" sz="2800" b="1" dirty="0">
              <a:solidFill>
                <a:schemeClr val="tx1"/>
              </a:solidFill>
            </a:endParaRPr>
          </a:p>
          <a:p>
            <a:pPr marL="0" lvl="1" indent="0">
              <a:buClr>
                <a:schemeClr val="accent1"/>
              </a:buClr>
              <a:buSzPct val="85000"/>
              <a:buNone/>
            </a:pPr>
            <a:r>
              <a:rPr lang="en-US" sz="2800" b="1" dirty="0" smtClean="0">
                <a:solidFill>
                  <a:schemeClr val="tx1"/>
                </a:solidFill>
              </a:rPr>
              <a:t>10-   Flexibility</a:t>
            </a:r>
            <a:endParaRPr lang="en-US" sz="2800" b="1" dirty="0">
              <a:solidFill>
                <a:schemeClr val="tx1"/>
              </a:solidFill>
            </a:endParaRPr>
          </a:p>
          <a:p>
            <a:pPr marL="0" indent="0">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C00000"/>
                </a:solidFill>
              </a:rPr>
              <a:t>The “Type E” Personality</a:t>
            </a:r>
            <a:endParaRPr lang="en-US" sz="4000" b="1" dirty="0">
              <a:solidFill>
                <a:srgbClr val="C00000"/>
              </a:solidFill>
            </a:endParaRPr>
          </a:p>
        </p:txBody>
      </p:sp>
      <p:sp>
        <p:nvSpPr>
          <p:cNvPr id="3" name="Content Placeholder 2"/>
          <p:cNvSpPr>
            <a:spLocks noGrp="1"/>
          </p:cNvSpPr>
          <p:nvPr>
            <p:ph sz="quarter" idx="1"/>
          </p:nvPr>
        </p:nvSpPr>
        <p:spPr>
          <a:xfrm>
            <a:off x="740978" y="1529254"/>
            <a:ext cx="8064693" cy="4855779"/>
          </a:xfrm>
        </p:spPr>
        <p:txBody>
          <a:bodyPr>
            <a:normAutofit fontScale="55000" lnSpcReduction="20000"/>
          </a:bodyPr>
          <a:lstStyle/>
          <a:p>
            <a:pPr marL="0" indent="0">
              <a:buNone/>
            </a:pPr>
            <a:r>
              <a:rPr lang="en-US" sz="5100" b="1" dirty="0">
                <a:solidFill>
                  <a:srgbClr val="00B050"/>
                </a:solidFill>
              </a:rPr>
              <a:t>Common Traits of Entrepreneurs:</a:t>
            </a:r>
            <a:endParaRPr lang="en-US" sz="5100" b="1" dirty="0">
              <a:solidFill>
                <a:srgbClr val="00B050"/>
              </a:solidFill>
            </a:endParaRPr>
          </a:p>
          <a:p>
            <a:pPr marL="0" indent="0">
              <a:buNone/>
            </a:pPr>
            <a:r>
              <a:rPr lang="en-US" dirty="0"/>
              <a:t> </a:t>
            </a:r>
            <a:endParaRPr lang="en-US" dirty="0"/>
          </a:p>
          <a:p>
            <a:r>
              <a:rPr lang="en-US" dirty="0"/>
              <a:t> Aggressively pursues goals; pushes self and others</a:t>
            </a:r>
            <a:endParaRPr lang="en-US" dirty="0"/>
          </a:p>
          <a:p>
            <a:pPr marL="0" indent="0">
              <a:buNone/>
            </a:pPr>
            <a:r>
              <a:rPr lang="en-US" dirty="0"/>
              <a:t> </a:t>
            </a:r>
            <a:endParaRPr lang="en-US" dirty="0"/>
          </a:p>
          <a:p>
            <a:r>
              <a:rPr lang="en-US" dirty="0"/>
              <a:t> Seeks autonomy, independence and freedom from boundaries</a:t>
            </a:r>
            <a:endParaRPr lang="en-US" dirty="0"/>
          </a:p>
          <a:p>
            <a:pPr marL="0" indent="0">
              <a:buNone/>
            </a:pPr>
            <a:r>
              <a:rPr lang="en-US" dirty="0"/>
              <a:t> </a:t>
            </a:r>
            <a:endParaRPr lang="en-US" dirty="0"/>
          </a:p>
          <a:p>
            <a:r>
              <a:rPr lang="en-US" dirty="0"/>
              <a:t> Sends consistent messages; very focused</a:t>
            </a:r>
            <a:endParaRPr lang="en-US" dirty="0"/>
          </a:p>
          <a:p>
            <a:pPr marL="0" indent="0">
              <a:buNone/>
            </a:pPr>
            <a:r>
              <a:rPr lang="en-US" dirty="0"/>
              <a:t> </a:t>
            </a:r>
            <a:endParaRPr lang="en-US" dirty="0"/>
          </a:p>
          <a:p>
            <a:r>
              <a:rPr lang="en-US" dirty="0"/>
              <a:t> Acts quickly, often without deliberating</a:t>
            </a:r>
            <a:endParaRPr lang="en-US" dirty="0"/>
          </a:p>
          <a:p>
            <a:pPr marL="0" indent="0">
              <a:buNone/>
            </a:pPr>
            <a:r>
              <a:rPr lang="en-US" dirty="0"/>
              <a:t> </a:t>
            </a:r>
            <a:endParaRPr lang="en-US" dirty="0"/>
          </a:p>
          <a:p>
            <a:r>
              <a:rPr lang="en-US" dirty="0"/>
              <a:t> Pursues simple, practical solutions</a:t>
            </a:r>
            <a:endParaRPr lang="en-US" dirty="0"/>
          </a:p>
          <a:p>
            <a:pPr marL="0" indent="0">
              <a:buNone/>
            </a:pPr>
            <a:r>
              <a:rPr lang="en-US" dirty="0"/>
              <a:t> </a:t>
            </a:r>
            <a:endParaRPr lang="en-US" dirty="0"/>
          </a:p>
          <a:p>
            <a:r>
              <a:rPr lang="en-US" dirty="0"/>
              <a:t> Willing to take risks; comfortable with uncertainty</a:t>
            </a:r>
            <a:endParaRPr lang="en-US" dirty="0"/>
          </a:p>
          <a:p>
            <a:pPr marL="0" indent="0">
              <a:buNone/>
            </a:pPr>
            <a:r>
              <a:rPr lang="en-US" dirty="0"/>
              <a:t> </a:t>
            </a:r>
            <a:endParaRPr lang="en-US" dirty="0"/>
          </a:p>
          <a:p>
            <a:r>
              <a:rPr lang="en-US" dirty="0"/>
              <a:t> Exhibits clear opinions and values; has high expectations</a:t>
            </a:r>
            <a:endParaRPr lang="en-US" dirty="0"/>
          </a:p>
          <a:p>
            <a:pPr marL="0" indent="0">
              <a:buNone/>
            </a:pPr>
            <a:r>
              <a:rPr lang="en-US" dirty="0"/>
              <a:t> </a:t>
            </a:r>
            <a:endParaRPr lang="en-US" dirty="0"/>
          </a:p>
          <a:p>
            <a:r>
              <a:rPr lang="en-US" dirty="0"/>
              <a:t> “just do it”</a:t>
            </a:r>
            <a:endParaRPr lang="en-US" dirty="0"/>
          </a:p>
          <a:p>
            <a:pPr marL="0" indent="0">
              <a:buNone/>
            </a:pPr>
            <a:r>
              <a:rPr lang="en-US" dirty="0"/>
              <a:t> </a:t>
            </a:r>
            <a:endParaRPr lang="en-US" dirty="0"/>
          </a:p>
          <a:p>
            <a:r>
              <a:rPr lang="en-US" dirty="0"/>
              <a:t> Positive, optimistic; communicates confidence</a:t>
            </a: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85800" y="76200"/>
            <a:ext cx="8077200" cy="1143000"/>
          </a:xfrm>
          <a:custGeom>
            <a:avLst/>
            <a:gdLst>
              <a:gd name="connsiteX0" fmla="*/ 0 w 8077200"/>
              <a:gd name="connsiteY0" fmla="*/ 1143000 h 1143000"/>
              <a:gd name="connsiteX1" fmla="*/ 8077200 w 8077200"/>
              <a:gd name="connsiteY1" fmla="*/ 1143000 h 1143000"/>
              <a:gd name="connsiteX2" fmla="*/ 8077200 w 8077200"/>
              <a:gd name="connsiteY2" fmla="*/ 0 h 1143000"/>
              <a:gd name="connsiteX3" fmla="*/ 0 w 8077200"/>
              <a:gd name="connsiteY3" fmla="*/ 0 h 1143000"/>
              <a:gd name="connsiteX4" fmla="*/ 0 w 8077200"/>
              <a:gd name="connsiteY4" fmla="*/ 114300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077200" h="1143000">
                <a:moveTo>
                  <a:pt x="0" y="1143000"/>
                </a:moveTo>
                <a:lnTo>
                  <a:pt x="8077200" y="1143000"/>
                </a:lnTo>
                <a:lnTo>
                  <a:pt x="8077200" y="0"/>
                </a:lnTo>
                <a:lnTo>
                  <a:pt x="0" y="0"/>
                </a:lnTo>
                <a:lnTo>
                  <a:pt x="0" y="1143000"/>
                </a:lnTo>
              </a:path>
            </a:pathLst>
          </a:custGeom>
          <a:solidFill>
            <a:srgbClr val="3365F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971800" y="3160776"/>
            <a:ext cx="3200400" cy="1219200"/>
          </a:xfrm>
          <a:custGeom>
            <a:avLst/>
            <a:gdLst>
              <a:gd name="connsiteX0" fmla="*/ 0 w 3200400"/>
              <a:gd name="connsiteY0" fmla="*/ 609600 h 1219200"/>
              <a:gd name="connsiteX1" fmla="*/ 1600200 w 3200400"/>
              <a:gd name="connsiteY1" fmla="*/ 0 h 1219200"/>
              <a:gd name="connsiteX2" fmla="*/ 1600200 w 3200400"/>
              <a:gd name="connsiteY2" fmla="*/ 0 h 1219200"/>
              <a:gd name="connsiteX3" fmla="*/ 3200400 w 3200400"/>
              <a:gd name="connsiteY3" fmla="*/ 609600 h 1219200"/>
              <a:gd name="connsiteX4" fmla="*/ 3200400 w 3200400"/>
              <a:gd name="connsiteY4" fmla="*/ 609600 h 1219200"/>
              <a:gd name="connsiteX5" fmla="*/ 3200400 w 3200400"/>
              <a:gd name="connsiteY5" fmla="*/ 609600 h 1219200"/>
              <a:gd name="connsiteX6" fmla="*/ 1600200 w 3200400"/>
              <a:gd name="connsiteY6" fmla="*/ 1219200 h 1219200"/>
              <a:gd name="connsiteX7" fmla="*/ 1600200 w 3200400"/>
              <a:gd name="connsiteY7" fmla="*/ 1219200 h 1219200"/>
              <a:gd name="connsiteX8" fmla="*/ 1600200 w 3200400"/>
              <a:gd name="connsiteY8" fmla="*/ 1219200 h 1219200"/>
              <a:gd name="connsiteX9" fmla="*/ 0 w 3200400"/>
              <a:gd name="connsiteY9" fmla="*/ 609600 h 1219200"/>
              <a:gd name="connsiteX10" fmla="*/ 0 w 3200400"/>
              <a:gd name="connsiteY10" fmla="*/ 609600 h 1219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200400" h="1219200">
                <a:moveTo>
                  <a:pt x="0" y="609600"/>
                </a:moveTo>
                <a:cubicBezTo>
                  <a:pt x="0" y="272922"/>
                  <a:pt x="716407" y="0"/>
                  <a:pt x="1600200" y="0"/>
                </a:cubicBezTo>
                <a:lnTo>
                  <a:pt x="1600200" y="0"/>
                </a:lnTo>
                <a:cubicBezTo>
                  <a:pt x="2483992" y="0"/>
                  <a:pt x="3200400" y="272922"/>
                  <a:pt x="3200400" y="609600"/>
                </a:cubicBezTo>
                <a:cubicBezTo>
                  <a:pt x="3200400" y="609600"/>
                  <a:pt x="3200400" y="609600"/>
                  <a:pt x="3200400" y="609600"/>
                </a:cubicBezTo>
                <a:lnTo>
                  <a:pt x="3200400" y="609600"/>
                </a:lnTo>
                <a:cubicBezTo>
                  <a:pt x="3200400" y="946277"/>
                  <a:pt x="2483992" y="1219200"/>
                  <a:pt x="1600200" y="1219200"/>
                </a:cubicBezTo>
                <a:cubicBezTo>
                  <a:pt x="1600200" y="1219200"/>
                  <a:pt x="1600200" y="1219200"/>
                  <a:pt x="1600200" y="1219200"/>
                </a:cubicBezTo>
                <a:lnTo>
                  <a:pt x="1600200" y="1219200"/>
                </a:lnTo>
                <a:cubicBezTo>
                  <a:pt x="716407" y="1219200"/>
                  <a:pt x="0" y="946277"/>
                  <a:pt x="0" y="609600"/>
                </a:cubicBezTo>
                <a:cubicBezTo>
                  <a:pt x="0" y="609600"/>
                  <a:pt x="0" y="609600"/>
                  <a:pt x="0" y="609600"/>
                </a:cubicBezTo>
              </a:path>
            </a:pathLst>
          </a:custGeom>
          <a:solidFill>
            <a:srgbClr val="4D4D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965450" y="3154426"/>
            <a:ext cx="3213100" cy="1231900"/>
          </a:xfrm>
          <a:custGeom>
            <a:avLst/>
            <a:gdLst>
              <a:gd name="connsiteX0" fmla="*/ 6350 w 3213100"/>
              <a:gd name="connsiteY0" fmla="*/ 615950 h 1231900"/>
              <a:gd name="connsiteX1" fmla="*/ 1606550 w 3213100"/>
              <a:gd name="connsiteY1" fmla="*/ 6350 h 1231900"/>
              <a:gd name="connsiteX2" fmla="*/ 1606550 w 3213100"/>
              <a:gd name="connsiteY2" fmla="*/ 6350 h 1231900"/>
              <a:gd name="connsiteX3" fmla="*/ 3206750 w 3213100"/>
              <a:gd name="connsiteY3" fmla="*/ 615950 h 1231900"/>
              <a:gd name="connsiteX4" fmla="*/ 3206750 w 3213100"/>
              <a:gd name="connsiteY4" fmla="*/ 615950 h 1231900"/>
              <a:gd name="connsiteX5" fmla="*/ 3206750 w 3213100"/>
              <a:gd name="connsiteY5" fmla="*/ 615950 h 1231900"/>
              <a:gd name="connsiteX6" fmla="*/ 1606550 w 3213100"/>
              <a:gd name="connsiteY6" fmla="*/ 1225550 h 1231900"/>
              <a:gd name="connsiteX7" fmla="*/ 1606550 w 3213100"/>
              <a:gd name="connsiteY7" fmla="*/ 1225550 h 1231900"/>
              <a:gd name="connsiteX8" fmla="*/ 1606550 w 3213100"/>
              <a:gd name="connsiteY8" fmla="*/ 1225550 h 1231900"/>
              <a:gd name="connsiteX9" fmla="*/ 6350 w 3213100"/>
              <a:gd name="connsiteY9" fmla="*/ 615950 h 1231900"/>
              <a:gd name="connsiteX10" fmla="*/ 6350 w 3213100"/>
              <a:gd name="connsiteY10" fmla="*/ 615950 h 1231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213100" h="1231900">
                <a:moveTo>
                  <a:pt x="6350" y="615950"/>
                </a:moveTo>
                <a:cubicBezTo>
                  <a:pt x="6350" y="279272"/>
                  <a:pt x="722757" y="6350"/>
                  <a:pt x="1606550" y="6350"/>
                </a:cubicBezTo>
                <a:lnTo>
                  <a:pt x="1606550" y="6350"/>
                </a:lnTo>
                <a:cubicBezTo>
                  <a:pt x="2490342" y="6350"/>
                  <a:pt x="3206750" y="279272"/>
                  <a:pt x="3206750" y="615950"/>
                </a:cubicBezTo>
                <a:cubicBezTo>
                  <a:pt x="3206750" y="615950"/>
                  <a:pt x="3206750" y="615950"/>
                  <a:pt x="3206750" y="615950"/>
                </a:cubicBezTo>
                <a:lnTo>
                  <a:pt x="3206750" y="615950"/>
                </a:lnTo>
                <a:cubicBezTo>
                  <a:pt x="3206750" y="952627"/>
                  <a:pt x="2490342" y="1225550"/>
                  <a:pt x="1606550" y="1225550"/>
                </a:cubicBezTo>
                <a:cubicBezTo>
                  <a:pt x="1606550" y="1225550"/>
                  <a:pt x="1606550" y="1225550"/>
                  <a:pt x="1606550" y="1225550"/>
                </a:cubicBezTo>
                <a:lnTo>
                  <a:pt x="1606550" y="1225550"/>
                </a:lnTo>
                <a:cubicBezTo>
                  <a:pt x="722757" y="1225550"/>
                  <a:pt x="6350" y="952627"/>
                  <a:pt x="6350" y="615950"/>
                </a:cubicBezTo>
                <a:cubicBezTo>
                  <a:pt x="6350" y="615950"/>
                  <a:pt x="6350" y="615950"/>
                  <a:pt x="6350" y="6159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6172200" y="20574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9"/>
                  <a:pt x="460502" y="0"/>
                  <a:pt x="1028700" y="0"/>
                </a:cubicBezTo>
                <a:lnTo>
                  <a:pt x="1028700" y="0"/>
                </a:lnTo>
                <a:cubicBezTo>
                  <a:pt x="1596770" y="0"/>
                  <a:pt x="2057400" y="187579"/>
                  <a:pt x="2057400" y="419100"/>
                </a:cubicBezTo>
                <a:cubicBezTo>
                  <a:pt x="2057400" y="419100"/>
                  <a:pt x="2057400" y="419100"/>
                  <a:pt x="2057400" y="419100"/>
                </a:cubicBezTo>
                <a:lnTo>
                  <a:pt x="2057400" y="419100"/>
                </a:lnTo>
                <a:cubicBezTo>
                  <a:pt x="2057400" y="650620"/>
                  <a:pt x="1596897" y="838200"/>
                  <a:pt x="1028700" y="838200"/>
                </a:cubicBezTo>
                <a:cubicBezTo>
                  <a:pt x="1028700" y="838200"/>
                  <a:pt x="1028700" y="838200"/>
                  <a:pt x="1028700" y="838200"/>
                </a:cubicBezTo>
                <a:lnTo>
                  <a:pt x="1028700" y="838200"/>
                </a:lnTo>
                <a:cubicBezTo>
                  <a:pt x="460502" y="838200"/>
                  <a:pt x="0" y="650620"/>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165850" y="20510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9"/>
                  <a:pt x="466852" y="6350"/>
                  <a:pt x="1035050" y="6350"/>
                </a:cubicBezTo>
                <a:lnTo>
                  <a:pt x="1035050" y="6350"/>
                </a:lnTo>
                <a:cubicBezTo>
                  <a:pt x="1603120" y="6350"/>
                  <a:pt x="2063750" y="193929"/>
                  <a:pt x="2063750" y="425450"/>
                </a:cubicBezTo>
                <a:cubicBezTo>
                  <a:pt x="2063750" y="425450"/>
                  <a:pt x="2063750" y="425450"/>
                  <a:pt x="2063750" y="425450"/>
                </a:cubicBezTo>
                <a:lnTo>
                  <a:pt x="2063750" y="425450"/>
                </a:lnTo>
                <a:cubicBezTo>
                  <a:pt x="2063750" y="656970"/>
                  <a:pt x="1603247" y="844550"/>
                  <a:pt x="1035050" y="844550"/>
                </a:cubicBezTo>
                <a:cubicBezTo>
                  <a:pt x="1035050" y="844550"/>
                  <a:pt x="1035050" y="844550"/>
                  <a:pt x="1035050" y="844550"/>
                </a:cubicBezTo>
                <a:lnTo>
                  <a:pt x="1035050" y="844550"/>
                </a:lnTo>
                <a:cubicBezTo>
                  <a:pt x="466852" y="844550"/>
                  <a:pt x="6350" y="656970"/>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858000" y="32766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8"/>
                  <a:pt x="460502" y="0"/>
                  <a:pt x="1028700" y="0"/>
                </a:cubicBezTo>
                <a:lnTo>
                  <a:pt x="1028700" y="0"/>
                </a:lnTo>
                <a:cubicBezTo>
                  <a:pt x="1596770" y="0"/>
                  <a:pt x="2057400" y="187578"/>
                  <a:pt x="2057400" y="419100"/>
                </a:cubicBezTo>
                <a:cubicBezTo>
                  <a:pt x="2057400" y="419100"/>
                  <a:pt x="2057400" y="419100"/>
                  <a:pt x="2057400" y="419100"/>
                </a:cubicBezTo>
                <a:lnTo>
                  <a:pt x="2057400" y="419100"/>
                </a:lnTo>
                <a:cubicBezTo>
                  <a:pt x="2057400" y="650621"/>
                  <a:pt x="1596770" y="838200"/>
                  <a:pt x="1028700" y="838200"/>
                </a:cubicBezTo>
                <a:cubicBezTo>
                  <a:pt x="1028700" y="838200"/>
                  <a:pt x="1028700" y="838200"/>
                  <a:pt x="1028700" y="838200"/>
                </a:cubicBezTo>
                <a:lnTo>
                  <a:pt x="1028700" y="838200"/>
                </a:lnTo>
                <a:cubicBezTo>
                  <a:pt x="460502" y="838200"/>
                  <a:pt x="0" y="650621"/>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851650" y="32702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8"/>
                  <a:pt x="466852" y="6350"/>
                  <a:pt x="1035050" y="6350"/>
                </a:cubicBezTo>
                <a:lnTo>
                  <a:pt x="1035050" y="6350"/>
                </a:lnTo>
                <a:cubicBezTo>
                  <a:pt x="1603120" y="6350"/>
                  <a:pt x="2063750" y="193928"/>
                  <a:pt x="2063750" y="425450"/>
                </a:cubicBezTo>
                <a:cubicBezTo>
                  <a:pt x="2063750" y="425450"/>
                  <a:pt x="2063750" y="425450"/>
                  <a:pt x="2063750" y="425450"/>
                </a:cubicBezTo>
                <a:lnTo>
                  <a:pt x="2063750" y="425450"/>
                </a:lnTo>
                <a:cubicBezTo>
                  <a:pt x="2063750" y="656971"/>
                  <a:pt x="1603120" y="844550"/>
                  <a:pt x="1035050" y="844550"/>
                </a:cubicBezTo>
                <a:cubicBezTo>
                  <a:pt x="1035050" y="844550"/>
                  <a:pt x="1035050" y="844550"/>
                  <a:pt x="1035050" y="844550"/>
                </a:cubicBezTo>
                <a:lnTo>
                  <a:pt x="1035050" y="844550"/>
                </a:lnTo>
                <a:cubicBezTo>
                  <a:pt x="466852" y="844550"/>
                  <a:pt x="6350" y="656971"/>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477000" y="47244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8"/>
                  <a:pt x="460502" y="0"/>
                  <a:pt x="1028700" y="0"/>
                </a:cubicBezTo>
                <a:lnTo>
                  <a:pt x="1028700" y="0"/>
                </a:lnTo>
                <a:cubicBezTo>
                  <a:pt x="1596770" y="0"/>
                  <a:pt x="2057400" y="187578"/>
                  <a:pt x="2057400" y="419100"/>
                </a:cubicBezTo>
                <a:cubicBezTo>
                  <a:pt x="2057400" y="419100"/>
                  <a:pt x="2057400" y="419100"/>
                  <a:pt x="2057400" y="419100"/>
                </a:cubicBezTo>
                <a:lnTo>
                  <a:pt x="2057400" y="419100"/>
                </a:lnTo>
                <a:cubicBezTo>
                  <a:pt x="2057400" y="650621"/>
                  <a:pt x="1596897" y="838200"/>
                  <a:pt x="1028700" y="838200"/>
                </a:cubicBezTo>
                <a:cubicBezTo>
                  <a:pt x="1028700" y="838200"/>
                  <a:pt x="1028700" y="838200"/>
                  <a:pt x="1028700" y="838200"/>
                </a:cubicBezTo>
                <a:lnTo>
                  <a:pt x="1028700" y="838200"/>
                </a:lnTo>
                <a:cubicBezTo>
                  <a:pt x="460502" y="838200"/>
                  <a:pt x="0" y="650621"/>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470650" y="47180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8"/>
                  <a:pt x="466852" y="6350"/>
                  <a:pt x="1035050" y="6350"/>
                </a:cubicBezTo>
                <a:lnTo>
                  <a:pt x="1035050" y="6350"/>
                </a:lnTo>
                <a:cubicBezTo>
                  <a:pt x="1603120" y="6350"/>
                  <a:pt x="2063750" y="193928"/>
                  <a:pt x="2063750" y="425450"/>
                </a:cubicBezTo>
                <a:cubicBezTo>
                  <a:pt x="2063750" y="425450"/>
                  <a:pt x="2063750" y="425450"/>
                  <a:pt x="2063750" y="425450"/>
                </a:cubicBezTo>
                <a:lnTo>
                  <a:pt x="2063750" y="425450"/>
                </a:lnTo>
                <a:cubicBezTo>
                  <a:pt x="2063750" y="656971"/>
                  <a:pt x="1603247" y="844550"/>
                  <a:pt x="1035050" y="844550"/>
                </a:cubicBezTo>
                <a:cubicBezTo>
                  <a:pt x="1035050" y="844550"/>
                  <a:pt x="1035050" y="844550"/>
                  <a:pt x="1035050" y="844550"/>
                </a:cubicBezTo>
                <a:lnTo>
                  <a:pt x="1035050" y="844550"/>
                </a:lnTo>
                <a:cubicBezTo>
                  <a:pt x="466852" y="844550"/>
                  <a:pt x="6350" y="656971"/>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505200" y="51816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8"/>
                  <a:pt x="460502" y="0"/>
                  <a:pt x="1028700" y="0"/>
                </a:cubicBezTo>
                <a:lnTo>
                  <a:pt x="1028700" y="0"/>
                </a:lnTo>
                <a:cubicBezTo>
                  <a:pt x="1596897" y="0"/>
                  <a:pt x="2057400" y="187578"/>
                  <a:pt x="2057400" y="419100"/>
                </a:cubicBezTo>
                <a:cubicBezTo>
                  <a:pt x="2057400" y="419100"/>
                  <a:pt x="2057400" y="419100"/>
                  <a:pt x="2057400" y="419100"/>
                </a:cubicBezTo>
                <a:lnTo>
                  <a:pt x="2057400" y="419100"/>
                </a:lnTo>
                <a:cubicBezTo>
                  <a:pt x="2057400" y="650570"/>
                  <a:pt x="1596897" y="838200"/>
                  <a:pt x="1028700" y="838200"/>
                </a:cubicBezTo>
                <a:cubicBezTo>
                  <a:pt x="1028700" y="838200"/>
                  <a:pt x="1028700" y="838200"/>
                  <a:pt x="1028700" y="838200"/>
                </a:cubicBezTo>
                <a:lnTo>
                  <a:pt x="1028700" y="838200"/>
                </a:lnTo>
                <a:cubicBezTo>
                  <a:pt x="460502" y="838200"/>
                  <a:pt x="0" y="650570"/>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498850" y="51752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8"/>
                  <a:pt x="466852" y="6350"/>
                  <a:pt x="1035050" y="6350"/>
                </a:cubicBezTo>
                <a:lnTo>
                  <a:pt x="1035050" y="6350"/>
                </a:lnTo>
                <a:cubicBezTo>
                  <a:pt x="1603247" y="6350"/>
                  <a:pt x="2063750" y="193928"/>
                  <a:pt x="2063750" y="425450"/>
                </a:cubicBezTo>
                <a:cubicBezTo>
                  <a:pt x="2063750" y="425450"/>
                  <a:pt x="2063750" y="425450"/>
                  <a:pt x="2063750" y="425450"/>
                </a:cubicBezTo>
                <a:lnTo>
                  <a:pt x="2063750" y="425450"/>
                </a:lnTo>
                <a:cubicBezTo>
                  <a:pt x="2063750" y="656920"/>
                  <a:pt x="1603247" y="844550"/>
                  <a:pt x="1035050" y="844550"/>
                </a:cubicBezTo>
                <a:cubicBezTo>
                  <a:pt x="1035050" y="844550"/>
                  <a:pt x="1035050" y="844550"/>
                  <a:pt x="1035050" y="844550"/>
                </a:cubicBezTo>
                <a:lnTo>
                  <a:pt x="1035050" y="844550"/>
                </a:lnTo>
                <a:cubicBezTo>
                  <a:pt x="466852" y="844550"/>
                  <a:pt x="6350" y="656920"/>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914400" y="48006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8"/>
                  <a:pt x="460502" y="0"/>
                  <a:pt x="1028700" y="0"/>
                </a:cubicBezTo>
                <a:lnTo>
                  <a:pt x="1028700" y="0"/>
                </a:lnTo>
                <a:cubicBezTo>
                  <a:pt x="1596898" y="0"/>
                  <a:pt x="2057400" y="187578"/>
                  <a:pt x="2057400" y="419100"/>
                </a:cubicBezTo>
                <a:cubicBezTo>
                  <a:pt x="2057400" y="419100"/>
                  <a:pt x="2057400" y="419100"/>
                  <a:pt x="2057400" y="419100"/>
                </a:cubicBezTo>
                <a:lnTo>
                  <a:pt x="2057400" y="419100"/>
                </a:lnTo>
                <a:cubicBezTo>
                  <a:pt x="2057400" y="650621"/>
                  <a:pt x="1596898" y="838200"/>
                  <a:pt x="1028700" y="838200"/>
                </a:cubicBezTo>
                <a:cubicBezTo>
                  <a:pt x="1028700" y="838200"/>
                  <a:pt x="1028700" y="838200"/>
                  <a:pt x="1028700" y="838200"/>
                </a:cubicBezTo>
                <a:lnTo>
                  <a:pt x="1028700" y="838200"/>
                </a:lnTo>
                <a:cubicBezTo>
                  <a:pt x="460502" y="838200"/>
                  <a:pt x="0" y="650621"/>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908050" y="47942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8"/>
                  <a:pt x="466852" y="6350"/>
                  <a:pt x="1035050" y="6350"/>
                </a:cubicBezTo>
                <a:lnTo>
                  <a:pt x="1035050" y="6350"/>
                </a:lnTo>
                <a:cubicBezTo>
                  <a:pt x="1603248" y="6350"/>
                  <a:pt x="2063750" y="193928"/>
                  <a:pt x="2063750" y="425450"/>
                </a:cubicBezTo>
                <a:cubicBezTo>
                  <a:pt x="2063750" y="425450"/>
                  <a:pt x="2063750" y="425450"/>
                  <a:pt x="2063750" y="425450"/>
                </a:cubicBezTo>
                <a:lnTo>
                  <a:pt x="2063750" y="425450"/>
                </a:lnTo>
                <a:cubicBezTo>
                  <a:pt x="2063750" y="656971"/>
                  <a:pt x="1603248" y="844550"/>
                  <a:pt x="1035050" y="844550"/>
                </a:cubicBezTo>
                <a:cubicBezTo>
                  <a:pt x="1035050" y="844550"/>
                  <a:pt x="1035050" y="844550"/>
                  <a:pt x="1035050" y="844550"/>
                </a:cubicBezTo>
                <a:lnTo>
                  <a:pt x="1035050" y="844550"/>
                </a:lnTo>
                <a:cubicBezTo>
                  <a:pt x="466852" y="844550"/>
                  <a:pt x="6350" y="656971"/>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28600" y="33528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8"/>
                  <a:pt x="460565" y="0"/>
                  <a:pt x="1028700" y="0"/>
                </a:cubicBezTo>
                <a:lnTo>
                  <a:pt x="1028700" y="0"/>
                </a:lnTo>
                <a:cubicBezTo>
                  <a:pt x="1596898" y="0"/>
                  <a:pt x="2057400" y="187578"/>
                  <a:pt x="2057400" y="419100"/>
                </a:cubicBezTo>
                <a:cubicBezTo>
                  <a:pt x="2057400" y="419100"/>
                  <a:pt x="2057400" y="419100"/>
                  <a:pt x="2057400" y="419100"/>
                </a:cubicBezTo>
                <a:lnTo>
                  <a:pt x="2057400" y="419100"/>
                </a:lnTo>
                <a:cubicBezTo>
                  <a:pt x="2057400" y="650621"/>
                  <a:pt x="1596898" y="838200"/>
                  <a:pt x="1028700" y="838200"/>
                </a:cubicBezTo>
                <a:cubicBezTo>
                  <a:pt x="1028700" y="838200"/>
                  <a:pt x="1028700" y="838200"/>
                  <a:pt x="1028700" y="838200"/>
                </a:cubicBezTo>
                <a:lnTo>
                  <a:pt x="1028700" y="838200"/>
                </a:lnTo>
                <a:cubicBezTo>
                  <a:pt x="460565" y="838200"/>
                  <a:pt x="0" y="650621"/>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22250" y="33464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8"/>
                  <a:pt x="466915" y="6350"/>
                  <a:pt x="1035050" y="6350"/>
                </a:cubicBezTo>
                <a:lnTo>
                  <a:pt x="1035050" y="6350"/>
                </a:lnTo>
                <a:cubicBezTo>
                  <a:pt x="1603248" y="6350"/>
                  <a:pt x="2063750" y="193928"/>
                  <a:pt x="2063750" y="425450"/>
                </a:cubicBezTo>
                <a:cubicBezTo>
                  <a:pt x="2063750" y="425450"/>
                  <a:pt x="2063750" y="425450"/>
                  <a:pt x="2063750" y="425450"/>
                </a:cubicBezTo>
                <a:lnTo>
                  <a:pt x="2063750" y="425450"/>
                </a:lnTo>
                <a:cubicBezTo>
                  <a:pt x="2063750" y="656971"/>
                  <a:pt x="1603248" y="844550"/>
                  <a:pt x="1035050" y="844550"/>
                </a:cubicBezTo>
                <a:cubicBezTo>
                  <a:pt x="1035050" y="844550"/>
                  <a:pt x="1035050" y="844550"/>
                  <a:pt x="1035050" y="844550"/>
                </a:cubicBezTo>
                <a:lnTo>
                  <a:pt x="1035050" y="844550"/>
                </a:lnTo>
                <a:cubicBezTo>
                  <a:pt x="466915" y="844550"/>
                  <a:pt x="6350" y="656971"/>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81000" y="21336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9"/>
                  <a:pt x="460565" y="0"/>
                  <a:pt x="1028700" y="0"/>
                </a:cubicBezTo>
                <a:lnTo>
                  <a:pt x="1028700" y="0"/>
                </a:lnTo>
                <a:cubicBezTo>
                  <a:pt x="1596898" y="0"/>
                  <a:pt x="2057400" y="187579"/>
                  <a:pt x="2057400" y="419100"/>
                </a:cubicBezTo>
                <a:cubicBezTo>
                  <a:pt x="2057400" y="419100"/>
                  <a:pt x="2057400" y="419100"/>
                  <a:pt x="2057400" y="419100"/>
                </a:cubicBezTo>
                <a:lnTo>
                  <a:pt x="2057400" y="419100"/>
                </a:lnTo>
                <a:cubicBezTo>
                  <a:pt x="2057400" y="650620"/>
                  <a:pt x="1596898" y="838200"/>
                  <a:pt x="1028700" y="838200"/>
                </a:cubicBezTo>
                <a:cubicBezTo>
                  <a:pt x="1028700" y="838200"/>
                  <a:pt x="1028700" y="838200"/>
                  <a:pt x="1028700" y="838200"/>
                </a:cubicBezTo>
                <a:lnTo>
                  <a:pt x="1028700" y="838200"/>
                </a:lnTo>
                <a:cubicBezTo>
                  <a:pt x="460565" y="838200"/>
                  <a:pt x="0" y="650620"/>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74650" y="21272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9"/>
                  <a:pt x="466915" y="6350"/>
                  <a:pt x="1035050" y="6350"/>
                </a:cubicBezTo>
                <a:lnTo>
                  <a:pt x="1035050" y="6350"/>
                </a:lnTo>
                <a:cubicBezTo>
                  <a:pt x="1603248" y="6350"/>
                  <a:pt x="2063750" y="193929"/>
                  <a:pt x="2063750" y="425450"/>
                </a:cubicBezTo>
                <a:cubicBezTo>
                  <a:pt x="2063750" y="425450"/>
                  <a:pt x="2063750" y="425450"/>
                  <a:pt x="2063750" y="425450"/>
                </a:cubicBezTo>
                <a:lnTo>
                  <a:pt x="2063750" y="425450"/>
                </a:lnTo>
                <a:cubicBezTo>
                  <a:pt x="2063750" y="656970"/>
                  <a:pt x="1603248" y="844550"/>
                  <a:pt x="1035050" y="844550"/>
                </a:cubicBezTo>
                <a:cubicBezTo>
                  <a:pt x="1035050" y="844550"/>
                  <a:pt x="1035050" y="844550"/>
                  <a:pt x="1035050" y="844550"/>
                </a:cubicBezTo>
                <a:lnTo>
                  <a:pt x="1035050" y="844550"/>
                </a:lnTo>
                <a:cubicBezTo>
                  <a:pt x="466915" y="844550"/>
                  <a:pt x="6350" y="656970"/>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505200" y="1524000"/>
            <a:ext cx="2057400" cy="838200"/>
          </a:xfrm>
          <a:custGeom>
            <a:avLst/>
            <a:gdLst>
              <a:gd name="connsiteX0" fmla="*/ 0 w 2057400"/>
              <a:gd name="connsiteY0" fmla="*/ 419100 h 838200"/>
              <a:gd name="connsiteX1" fmla="*/ 1028700 w 2057400"/>
              <a:gd name="connsiteY1" fmla="*/ 0 h 838200"/>
              <a:gd name="connsiteX2" fmla="*/ 1028700 w 2057400"/>
              <a:gd name="connsiteY2" fmla="*/ 0 h 838200"/>
              <a:gd name="connsiteX3" fmla="*/ 2057400 w 2057400"/>
              <a:gd name="connsiteY3" fmla="*/ 419100 h 838200"/>
              <a:gd name="connsiteX4" fmla="*/ 2057400 w 2057400"/>
              <a:gd name="connsiteY4" fmla="*/ 419100 h 838200"/>
              <a:gd name="connsiteX5" fmla="*/ 2057400 w 2057400"/>
              <a:gd name="connsiteY5" fmla="*/ 419100 h 838200"/>
              <a:gd name="connsiteX6" fmla="*/ 1028700 w 2057400"/>
              <a:gd name="connsiteY6" fmla="*/ 838200 h 838200"/>
              <a:gd name="connsiteX7" fmla="*/ 1028700 w 2057400"/>
              <a:gd name="connsiteY7" fmla="*/ 838200 h 838200"/>
              <a:gd name="connsiteX8" fmla="*/ 1028700 w 2057400"/>
              <a:gd name="connsiteY8" fmla="*/ 838200 h 838200"/>
              <a:gd name="connsiteX9" fmla="*/ 0 w 2057400"/>
              <a:gd name="connsiteY9" fmla="*/ 419100 h 838200"/>
              <a:gd name="connsiteX10" fmla="*/ 0 w 2057400"/>
              <a:gd name="connsiteY10" fmla="*/ 419100 h 838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7400" h="838200">
                <a:moveTo>
                  <a:pt x="0" y="419100"/>
                </a:moveTo>
                <a:cubicBezTo>
                  <a:pt x="0" y="187579"/>
                  <a:pt x="460502" y="0"/>
                  <a:pt x="1028700" y="0"/>
                </a:cubicBezTo>
                <a:lnTo>
                  <a:pt x="1028700" y="0"/>
                </a:lnTo>
                <a:cubicBezTo>
                  <a:pt x="1596897" y="0"/>
                  <a:pt x="2057400" y="187579"/>
                  <a:pt x="2057400" y="419100"/>
                </a:cubicBezTo>
                <a:cubicBezTo>
                  <a:pt x="2057400" y="419100"/>
                  <a:pt x="2057400" y="419100"/>
                  <a:pt x="2057400" y="419100"/>
                </a:cubicBezTo>
                <a:lnTo>
                  <a:pt x="2057400" y="419100"/>
                </a:lnTo>
                <a:cubicBezTo>
                  <a:pt x="2057400" y="650620"/>
                  <a:pt x="1596897" y="838200"/>
                  <a:pt x="1028700" y="838200"/>
                </a:cubicBezTo>
                <a:cubicBezTo>
                  <a:pt x="1028700" y="838200"/>
                  <a:pt x="1028700" y="838200"/>
                  <a:pt x="1028700" y="838200"/>
                </a:cubicBezTo>
                <a:lnTo>
                  <a:pt x="1028700" y="838200"/>
                </a:lnTo>
                <a:cubicBezTo>
                  <a:pt x="460502" y="838200"/>
                  <a:pt x="0" y="650620"/>
                  <a:pt x="0" y="419100"/>
                </a:cubicBezTo>
                <a:cubicBezTo>
                  <a:pt x="0" y="419100"/>
                  <a:pt x="0" y="419100"/>
                  <a:pt x="0" y="4191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498850" y="1517650"/>
            <a:ext cx="2070100" cy="850900"/>
          </a:xfrm>
          <a:custGeom>
            <a:avLst/>
            <a:gdLst>
              <a:gd name="connsiteX0" fmla="*/ 6350 w 2070100"/>
              <a:gd name="connsiteY0" fmla="*/ 425450 h 850900"/>
              <a:gd name="connsiteX1" fmla="*/ 1035050 w 2070100"/>
              <a:gd name="connsiteY1" fmla="*/ 6350 h 850900"/>
              <a:gd name="connsiteX2" fmla="*/ 1035050 w 2070100"/>
              <a:gd name="connsiteY2" fmla="*/ 6350 h 850900"/>
              <a:gd name="connsiteX3" fmla="*/ 2063750 w 2070100"/>
              <a:gd name="connsiteY3" fmla="*/ 425450 h 850900"/>
              <a:gd name="connsiteX4" fmla="*/ 2063750 w 2070100"/>
              <a:gd name="connsiteY4" fmla="*/ 425450 h 850900"/>
              <a:gd name="connsiteX5" fmla="*/ 2063750 w 2070100"/>
              <a:gd name="connsiteY5" fmla="*/ 425450 h 850900"/>
              <a:gd name="connsiteX6" fmla="*/ 1035050 w 2070100"/>
              <a:gd name="connsiteY6" fmla="*/ 844550 h 850900"/>
              <a:gd name="connsiteX7" fmla="*/ 1035050 w 2070100"/>
              <a:gd name="connsiteY7" fmla="*/ 844550 h 850900"/>
              <a:gd name="connsiteX8" fmla="*/ 1035050 w 2070100"/>
              <a:gd name="connsiteY8" fmla="*/ 844550 h 850900"/>
              <a:gd name="connsiteX9" fmla="*/ 6350 w 2070100"/>
              <a:gd name="connsiteY9" fmla="*/ 425450 h 850900"/>
              <a:gd name="connsiteX10" fmla="*/ 6350 w 2070100"/>
              <a:gd name="connsiteY10" fmla="*/ 425450 h 850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0100" h="850900">
                <a:moveTo>
                  <a:pt x="6350" y="425450"/>
                </a:moveTo>
                <a:cubicBezTo>
                  <a:pt x="6350" y="193929"/>
                  <a:pt x="466852" y="6350"/>
                  <a:pt x="1035050" y="6350"/>
                </a:cubicBezTo>
                <a:lnTo>
                  <a:pt x="1035050" y="6350"/>
                </a:lnTo>
                <a:cubicBezTo>
                  <a:pt x="1603247" y="6350"/>
                  <a:pt x="2063750" y="193929"/>
                  <a:pt x="2063750" y="425450"/>
                </a:cubicBezTo>
                <a:cubicBezTo>
                  <a:pt x="2063750" y="425450"/>
                  <a:pt x="2063750" y="425450"/>
                  <a:pt x="2063750" y="425450"/>
                </a:cubicBezTo>
                <a:lnTo>
                  <a:pt x="2063750" y="425450"/>
                </a:lnTo>
                <a:cubicBezTo>
                  <a:pt x="2063750" y="656970"/>
                  <a:pt x="1603247" y="844550"/>
                  <a:pt x="1035050" y="844550"/>
                </a:cubicBezTo>
                <a:cubicBezTo>
                  <a:pt x="1035050" y="844550"/>
                  <a:pt x="1035050" y="844550"/>
                  <a:pt x="1035050" y="844550"/>
                </a:cubicBezTo>
                <a:lnTo>
                  <a:pt x="1035050" y="844550"/>
                </a:lnTo>
                <a:cubicBezTo>
                  <a:pt x="466852" y="844550"/>
                  <a:pt x="6350" y="656970"/>
                  <a:pt x="6350" y="425450"/>
                </a:cubicBezTo>
                <a:cubicBezTo>
                  <a:pt x="6350" y="425450"/>
                  <a:pt x="6350" y="425450"/>
                  <a:pt x="6350" y="425450"/>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596900" y="0"/>
            <a:ext cx="8445500" cy="1320800"/>
          </a:xfrm>
          <a:prstGeom prst="rect">
            <a:avLst/>
          </a:prstGeom>
          <a:noFill/>
        </p:spPr>
      </p:pic>
      <p:pic>
        <p:nvPicPr>
          <p:cNvPr id="22" name="Picture 3"/>
          <p:cNvPicPr>
            <a:picLocks noChangeAspect="1" noChangeArrowheads="1"/>
          </p:cNvPicPr>
          <p:nvPr/>
        </p:nvPicPr>
        <p:blipFill>
          <a:blip r:embed="rId2"/>
          <a:srcRect/>
          <a:stretch>
            <a:fillRect/>
          </a:stretch>
        </p:blipFill>
        <p:spPr bwMode="auto">
          <a:xfrm>
            <a:off x="2349500" y="2730500"/>
            <a:ext cx="863600" cy="749300"/>
          </a:xfrm>
          <a:prstGeom prst="rect">
            <a:avLst/>
          </a:prstGeom>
          <a:noFill/>
        </p:spPr>
      </p:pic>
      <p:pic>
        <p:nvPicPr>
          <p:cNvPr id="23" name="Picture 3"/>
          <p:cNvPicPr>
            <a:picLocks noChangeAspect="1" noChangeArrowheads="1"/>
          </p:cNvPicPr>
          <p:nvPr/>
        </p:nvPicPr>
        <p:blipFill>
          <a:blip r:embed="rId3"/>
          <a:srcRect/>
          <a:stretch>
            <a:fillRect/>
          </a:stretch>
        </p:blipFill>
        <p:spPr bwMode="auto">
          <a:xfrm>
            <a:off x="2273300" y="3695700"/>
            <a:ext cx="711200" cy="114300"/>
          </a:xfrm>
          <a:prstGeom prst="rect">
            <a:avLst/>
          </a:prstGeom>
          <a:noFill/>
        </p:spPr>
      </p:pic>
      <p:pic>
        <p:nvPicPr>
          <p:cNvPr id="24" name="Picture 3"/>
          <p:cNvPicPr>
            <a:picLocks noChangeAspect="1" noChangeArrowheads="1"/>
          </p:cNvPicPr>
          <p:nvPr/>
        </p:nvPicPr>
        <p:blipFill>
          <a:blip r:embed="rId4"/>
          <a:srcRect/>
          <a:stretch>
            <a:fillRect/>
          </a:stretch>
        </p:blipFill>
        <p:spPr bwMode="auto">
          <a:xfrm>
            <a:off x="2806700" y="4216400"/>
            <a:ext cx="635000" cy="825500"/>
          </a:xfrm>
          <a:prstGeom prst="rect">
            <a:avLst/>
          </a:prstGeom>
          <a:noFill/>
        </p:spPr>
      </p:pic>
      <p:pic>
        <p:nvPicPr>
          <p:cNvPr id="25" name="Picture 3"/>
          <p:cNvPicPr>
            <a:picLocks noChangeAspect="1" noChangeArrowheads="1"/>
          </p:cNvPicPr>
          <p:nvPr/>
        </p:nvPicPr>
        <p:blipFill>
          <a:blip r:embed="rId5"/>
          <a:srcRect/>
          <a:stretch>
            <a:fillRect/>
          </a:stretch>
        </p:blipFill>
        <p:spPr bwMode="auto">
          <a:xfrm>
            <a:off x="4521200" y="2349500"/>
            <a:ext cx="101600" cy="825500"/>
          </a:xfrm>
          <a:prstGeom prst="rect">
            <a:avLst/>
          </a:prstGeom>
          <a:noFill/>
        </p:spPr>
      </p:pic>
      <p:pic>
        <p:nvPicPr>
          <p:cNvPr id="26" name="Picture 3"/>
          <p:cNvPicPr>
            <a:picLocks noChangeAspect="1" noChangeArrowheads="1"/>
          </p:cNvPicPr>
          <p:nvPr/>
        </p:nvPicPr>
        <p:blipFill>
          <a:blip r:embed="rId6"/>
          <a:srcRect/>
          <a:stretch>
            <a:fillRect/>
          </a:stretch>
        </p:blipFill>
        <p:spPr bwMode="auto">
          <a:xfrm>
            <a:off x="4521200" y="4368800"/>
            <a:ext cx="101600" cy="825500"/>
          </a:xfrm>
          <a:prstGeom prst="rect">
            <a:avLst/>
          </a:prstGeom>
          <a:noFill/>
        </p:spPr>
      </p:pic>
      <p:pic>
        <p:nvPicPr>
          <p:cNvPr id="27" name="Picture 3"/>
          <p:cNvPicPr>
            <a:picLocks noChangeAspect="1" noChangeArrowheads="1"/>
          </p:cNvPicPr>
          <p:nvPr/>
        </p:nvPicPr>
        <p:blipFill>
          <a:blip r:embed="rId7"/>
          <a:srcRect/>
          <a:stretch>
            <a:fillRect/>
          </a:stretch>
        </p:blipFill>
        <p:spPr bwMode="auto">
          <a:xfrm>
            <a:off x="5626100" y="2616200"/>
            <a:ext cx="787400" cy="711200"/>
          </a:xfrm>
          <a:prstGeom prst="rect">
            <a:avLst/>
          </a:prstGeom>
          <a:noFill/>
        </p:spPr>
      </p:pic>
      <p:pic>
        <p:nvPicPr>
          <p:cNvPr id="28" name="Picture 3"/>
          <p:cNvPicPr>
            <a:picLocks noChangeAspect="1" noChangeArrowheads="1"/>
          </p:cNvPicPr>
          <p:nvPr/>
        </p:nvPicPr>
        <p:blipFill>
          <a:blip r:embed="rId8"/>
          <a:srcRect/>
          <a:stretch>
            <a:fillRect/>
          </a:stretch>
        </p:blipFill>
        <p:spPr bwMode="auto">
          <a:xfrm>
            <a:off x="6159500" y="3683000"/>
            <a:ext cx="711200" cy="101600"/>
          </a:xfrm>
          <a:prstGeom prst="rect">
            <a:avLst/>
          </a:prstGeom>
          <a:noFill/>
        </p:spPr>
      </p:pic>
      <p:pic>
        <p:nvPicPr>
          <p:cNvPr id="29" name="Picture 3"/>
          <p:cNvPicPr>
            <a:picLocks noChangeAspect="1" noChangeArrowheads="1"/>
          </p:cNvPicPr>
          <p:nvPr/>
        </p:nvPicPr>
        <p:blipFill>
          <a:blip r:embed="rId9"/>
          <a:srcRect/>
          <a:stretch>
            <a:fillRect/>
          </a:stretch>
        </p:blipFill>
        <p:spPr bwMode="auto">
          <a:xfrm>
            <a:off x="5702300" y="4216400"/>
            <a:ext cx="863600" cy="787400"/>
          </a:xfrm>
          <a:prstGeom prst="rect">
            <a:avLst/>
          </a:prstGeom>
          <a:noFill/>
        </p:spPr>
      </p:pic>
      <p:pic>
        <p:nvPicPr>
          <p:cNvPr id="30" name="Picture 3"/>
          <p:cNvPicPr>
            <a:picLocks noChangeAspect="1" noChangeArrowheads="1"/>
          </p:cNvPicPr>
          <p:nvPr/>
        </p:nvPicPr>
        <p:blipFill>
          <a:blip r:embed="rId10"/>
          <a:srcRect/>
          <a:stretch>
            <a:fillRect/>
          </a:stretch>
        </p:blipFill>
        <p:spPr bwMode="auto">
          <a:xfrm>
            <a:off x="0" y="0"/>
            <a:ext cx="9144000" cy="6858000"/>
          </a:xfrm>
          <a:prstGeom prst="rect">
            <a:avLst/>
          </a:prstGeom>
          <a:noFill/>
        </p:spPr>
      </p:pic>
      <p:sp>
        <p:nvSpPr>
          <p:cNvPr id="2" name="TextBox 1"/>
          <p:cNvSpPr txBox="1"/>
          <p:nvPr/>
        </p:nvSpPr>
        <p:spPr>
          <a:xfrm>
            <a:off x="177800" y="6604000"/>
            <a:ext cx="11430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Chapter1:</a:t>
            </a:r>
            <a:r>
              <a:rPr lang="en-US" altLang="zh-CN" sz="805" dirty="0" smtClean="0">
                <a:latin typeface="Times New Roman" panose="02020603050405020304" pitchFamily="18" charset="0"/>
                <a:cs typeface="Times New Roman" panose="02020603050405020304" pitchFamily="18" charset="0"/>
              </a:rPr>
              <a:t> </a:t>
            </a:r>
            <a:r>
              <a:rPr lang="en-US" altLang="zh-CN" sz="805" dirty="0" smtClean="0">
                <a:solidFill>
                  <a:srgbClr val="FFFFFF"/>
                </a:solidFill>
                <a:latin typeface="Times New Roman" panose="02020603050405020304" pitchFamily="18" charset="0"/>
                <a:cs typeface="Times New Roman" panose="02020603050405020304" pitchFamily="18" charset="0"/>
              </a:rPr>
              <a:t>Entrepreneurship</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31" name="TextBox 1"/>
          <p:cNvSpPr txBox="1"/>
          <p:nvPr/>
        </p:nvSpPr>
        <p:spPr>
          <a:xfrm>
            <a:off x="8902700" y="6604000"/>
            <a:ext cx="50800" cy="88900"/>
          </a:xfrm>
          <a:prstGeom prst="rect">
            <a:avLst/>
          </a:prstGeom>
          <a:noFill/>
        </p:spPr>
        <p:txBody>
          <a:bodyPr wrap="none" lIns="0" tIns="0" rIns="0" rtlCol="0">
            <a:spAutoFit/>
          </a:bodyPr>
          <a:lstStyle/>
          <a:p>
            <a:pPr>
              <a:lnSpc>
                <a:spcPts val="700"/>
              </a:lnSpc>
            </a:pPr>
            <a:r>
              <a:rPr lang="en-US" altLang="zh-CN" sz="805" dirty="0" smtClean="0">
                <a:solidFill>
                  <a:srgbClr val="FFFFFF"/>
                </a:solidFill>
                <a:latin typeface="Times New Roman" panose="02020603050405020304" pitchFamily="18" charset="0"/>
                <a:cs typeface="Times New Roman" panose="02020603050405020304" pitchFamily="18" charset="0"/>
              </a:rPr>
              <a:t>7</a:t>
            </a:r>
            <a:endParaRPr lang="en-US" altLang="zh-CN" sz="805" dirty="0" smtClean="0">
              <a:solidFill>
                <a:srgbClr val="FFFFFF"/>
              </a:solidFill>
              <a:latin typeface="Times New Roman" panose="02020603050405020304" pitchFamily="18" charset="0"/>
              <a:cs typeface="Times New Roman" panose="02020603050405020304" pitchFamily="18" charset="0"/>
            </a:endParaRPr>
          </a:p>
        </p:txBody>
      </p:sp>
      <p:sp>
        <p:nvSpPr>
          <p:cNvPr id="1025" name="TextBox 1"/>
          <p:cNvSpPr txBox="1"/>
          <p:nvPr/>
        </p:nvSpPr>
        <p:spPr>
          <a:xfrm>
            <a:off x="6489700" y="2590800"/>
            <a:ext cx="1943100" cy="2895600"/>
          </a:xfrm>
          <a:prstGeom prst="rect">
            <a:avLst/>
          </a:prstGeom>
          <a:noFill/>
        </p:spPr>
        <p:txBody>
          <a:bodyPr wrap="none" lIns="0" tIns="0" rIns="0" rtlCol="0">
            <a:spAutoFit/>
          </a:bodyPr>
          <a:lstStyle/>
          <a:p>
            <a:pPr>
              <a:lnSpc>
                <a:spcPts val="1600"/>
              </a:lnSpc>
              <a:tabLst>
                <a:tab pos="330200" algn="l"/>
                <a:tab pos="546100" algn="l"/>
                <a:tab pos="901700" algn="l"/>
              </a:tabLst>
            </a:pPr>
            <a:r>
              <a:rPr lang="en-US" altLang="zh-CN" sz="1800" dirty="0" smtClean="0">
                <a:solidFill>
                  <a:srgbClr val="00003A"/>
                </a:solidFill>
                <a:latin typeface="Times New Roman" panose="02020603050405020304" pitchFamily="18" charset="0"/>
                <a:cs typeface="Times New Roman" panose="02020603050405020304" pitchFamily="18" charset="0"/>
              </a:rPr>
              <a:t>Entrepreneur</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900"/>
              </a:lnSpc>
              <a:tabLst>
                <a:tab pos="330200" algn="l"/>
                <a:tab pos="546100" algn="l"/>
                <a:tab pos="9017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Innovation</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900"/>
              </a:lnSpc>
              <a:tabLst>
                <a:tab pos="330200" algn="l"/>
                <a:tab pos="546100" algn="l"/>
                <a:tab pos="9017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Organization</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2300"/>
              </a:lnSpc>
              <a:tabLst>
                <a:tab pos="330200" algn="l"/>
                <a:tab pos="546100" algn="l"/>
                <a:tab pos="9017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Creation</a:t>
            </a:r>
            <a:endParaRPr lang="en-US" altLang="zh-CN" sz="1800" dirty="0" smtClean="0">
              <a:solidFill>
                <a:srgbClr val="00003A"/>
              </a:solidFill>
              <a:latin typeface="Times New Roman" panose="02020603050405020304" pitchFamily="18" charset="0"/>
              <a:cs typeface="Times New Roman" panose="02020603050405020304" pitchFamily="18" charset="0"/>
            </a:endParaRPr>
          </a:p>
        </p:txBody>
      </p:sp>
      <p:sp>
        <p:nvSpPr>
          <p:cNvPr id="1026" name="TextBox 1"/>
          <p:cNvSpPr txBox="1"/>
          <p:nvPr/>
        </p:nvSpPr>
        <p:spPr>
          <a:xfrm>
            <a:off x="3302000" y="3479800"/>
            <a:ext cx="2527300" cy="2451100"/>
          </a:xfrm>
          <a:prstGeom prst="rect">
            <a:avLst/>
          </a:prstGeom>
          <a:noFill/>
        </p:spPr>
        <p:txBody>
          <a:bodyPr wrap="none" lIns="0" tIns="0" rIns="0" rtlCol="0">
            <a:spAutoFit/>
          </a:bodyPr>
          <a:lstStyle/>
          <a:p>
            <a:pPr>
              <a:lnSpc>
                <a:spcPts val="2200"/>
              </a:lnSpc>
              <a:tabLst>
                <a:tab pos="647700" algn="l"/>
                <a:tab pos="762000" algn="l"/>
                <a:tab pos="901700" algn="l"/>
              </a:tabLst>
            </a:pPr>
            <a:r>
              <a:rPr lang="en-US" altLang="zh-CN" dirty="0" smtClean="0"/>
              <a:t>	</a:t>
            </a:r>
            <a:r>
              <a:rPr lang="en-US" altLang="zh-CN" sz="2400" b="1" dirty="0" smtClean="0">
                <a:solidFill>
                  <a:srgbClr val="00003A"/>
                </a:solidFill>
                <a:latin typeface="Times New Roman" panose="02020603050405020304" pitchFamily="18" charset="0"/>
                <a:cs typeface="Times New Roman" panose="02020603050405020304" pitchFamily="18" charset="0"/>
              </a:rPr>
              <a:t>Defining</a:t>
            </a:r>
            <a:endParaRPr lang="en-US" altLang="zh-CN" sz="2400" b="1" dirty="0" smtClean="0">
              <a:solidFill>
                <a:srgbClr val="00003A"/>
              </a:solidFill>
              <a:latin typeface="Times New Roman" panose="02020603050405020304" pitchFamily="18" charset="0"/>
              <a:cs typeface="Times New Roman" panose="02020603050405020304" pitchFamily="18" charset="0"/>
            </a:endParaRPr>
          </a:p>
          <a:p>
            <a:pPr>
              <a:lnSpc>
                <a:spcPts val="2800"/>
              </a:lnSpc>
              <a:tabLst>
                <a:tab pos="647700" algn="l"/>
                <a:tab pos="762000" algn="l"/>
                <a:tab pos="901700" algn="l"/>
              </a:tabLst>
            </a:pPr>
            <a:r>
              <a:rPr lang="en-US" altLang="zh-CN" sz="2400" b="1" dirty="0" smtClean="0">
                <a:solidFill>
                  <a:srgbClr val="00003A"/>
                </a:solidFill>
                <a:latin typeface="Times New Roman" panose="02020603050405020304" pitchFamily="18" charset="0"/>
                <a:cs typeface="Times New Roman" panose="02020603050405020304" pitchFamily="18" charset="0"/>
              </a:rPr>
              <a:t>Entrepreneurship</a:t>
            </a:r>
            <a:endParaRPr lang="en-US" altLang="zh-CN" sz="2400" b="1"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tab pos="647700" algn="l"/>
                <a:tab pos="762000" algn="l"/>
                <a:tab pos="9017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Creating</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2100"/>
              </a:lnSpc>
              <a:tabLst>
                <a:tab pos="647700" algn="l"/>
                <a:tab pos="762000" algn="l"/>
                <a:tab pos="9017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Value</a:t>
            </a:r>
            <a:endParaRPr lang="en-US" altLang="zh-CN" sz="1800" dirty="0" smtClean="0">
              <a:solidFill>
                <a:srgbClr val="00003A"/>
              </a:solidFill>
              <a:latin typeface="Times New Roman" panose="02020603050405020304" pitchFamily="18" charset="0"/>
              <a:cs typeface="Times New Roman" panose="02020603050405020304" pitchFamily="18" charset="0"/>
            </a:endParaRPr>
          </a:p>
        </p:txBody>
      </p:sp>
      <p:sp>
        <p:nvSpPr>
          <p:cNvPr id="1028" name="TextBox 1"/>
          <p:cNvSpPr txBox="1"/>
          <p:nvPr/>
        </p:nvSpPr>
        <p:spPr>
          <a:xfrm>
            <a:off x="762000" y="2654300"/>
            <a:ext cx="1587500" cy="2882900"/>
          </a:xfrm>
          <a:prstGeom prst="rect">
            <a:avLst/>
          </a:prstGeom>
          <a:noFill/>
        </p:spPr>
        <p:txBody>
          <a:bodyPr wrap="none" lIns="0" tIns="0" rIns="0" rtlCol="0">
            <a:spAutoFit/>
          </a:bodyPr>
          <a:lstStyle/>
          <a:p>
            <a:pPr>
              <a:lnSpc>
                <a:spcPts val="1600"/>
              </a:lnSpc>
              <a:tabLst>
                <a:tab pos="127000" algn="l"/>
                <a:tab pos="673100" algn="l"/>
                <a:tab pos="736600" algn="l"/>
              </a:tabLst>
            </a:pPr>
            <a:r>
              <a:rPr lang="en-US" altLang="zh-CN" sz="1800" dirty="0" smtClean="0">
                <a:solidFill>
                  <a:srgbClr val="00003A"/>
                </a:solidFill>
                <a:latin typeface="Times New Roman" panose="02020603050405020304" pitchFamily="18" charset="0"/>
                <a:cs typeface="Times New Roman" panose="02020603050405020304" pitchFamily="18" charset="0"/>
              </a:rPr>
              <a:t>Uniqueness</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127000" algn="l"/>
                <a:tab pos="673100" algn="l"/>
                <a:tab pos="7366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Growth</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900"/>
              </a:lnSpc>
              <a:tabLst>
                <a:tab pos="127000" algn="l"/>
                <a:tab pos="673100" algn="l"/>
                <a:tab pos="7366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Profit</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solidFill>
                  <a:srgbClr val="00003A"/>
                </a:solidFill>
                <a:latin typeface="Times New Roman" panose="02020603050405020304" pitchFamily="18" charset="0"/>
                <a:cs typeface="Times New Roman" panose="02020603050405020304" pitchFamily="18" charset="0"/>
              </a:rPr>
              <a:t>or</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2100"/>
              </a:lnSpc>
              <a:tabLst>
                <a:tab pos="127000" algn="l"/>
                <a:tab pos="673100" algn="l"/>
                <a:tab pos="7366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Nonprofit</a:t>
            </a:r>
            <a:endParaRPr lang="en-US" altLang="zh-CN" sz="1800" dirty="0" smtClean="0">
              <a:solidFill>
                <a:srgbClr val="00003A"/>
              </a:solidFill>
              <a:latin typeface="Times New Roman" panose="02020603050405020304" pitchFamily="18" charset="0"/>
              <a:cs typeface="Times New Roman" panose="02020603050405020304" pitchFamily="18" charset="0"/>
            </a:endParaRPr>
          </a:p>
        </p:txBody>
      </p:sp>
      <p:sp>
        <p:nvSpPr>
          <p:cNvPr id="1029" name="TextBox 1"/>
          <p:cNvSpPr txBox="1"/>
          <p:nvPr/>
        </p:nvSpPr>
        <p:spPr>
          <a:xfrm>
            <a:off x="914400" y="241300"/>
            <a:ext cx="7620000" cy="2260600"/>
          </a:xfrm>
          <a:prstGeom prst="rect">
            <a:avLst/>
          </a:prstGeom>
          <a:noFill/>
        </p:spPr>
        <p:txBody>
          <a:bodyPr wrap="none" lIns="0" tIns="0" rIns="0" rtlCol="0">
            <a:spAutoFit/>
          </a:bodyPr>
          <a:lstStyle/>
          <a:p>
            <a:pPr>
              <a:lnSpc>
                <a:spcPts val="3600"/>
              </a:lnSpc>
              <a:tabLst>
                <a:tab pos="1384300" algn="l"/>
                <a:tab pos="3238500" algn="l"/>
                <a:tab pos="6045200" algn="l"/>
              </a:tabLst>
            </a:pPr>
            <a:r>
              <a:rPr lang="en-US" altLang="zh-CN" sz="3995" b="1" dirty="0" smtClean="0">
                <a:solidFill>
                  <a:srgbClr val="FAFD00"/>
                </a:solidFill>
                <a:latin typeface="Times New Roman" panose="02020603050405020304" pitchFamily="18" charset="0"/>
                <a:cs typeface="Times New Roman" panose="02020603050405020304" pitchFamily="18" charset="0"/>
              </a:rPr>
              <a:t>Common</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Themes</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in</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Definitions</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3800"/>
              </a:lnSpc>
              <a:tabLst>
                <a:tab pos="1384300" algn="l"/>
                <a:tab pos="3238500" algn="l"/>
                <a:tab pos="6045200" algn="l"/>
              </a:tabLst>
            </a:pPr>
            <a:r>
              <a:rPr lang="en-US" altLang="zh-CN" dirty="0" smtClean="0"/>
              <a:t>	</a:t>
            </a:r>
            <a:r>
              <a:rPr lang="en-US" altLang="zh-CN" sz="3995" b="1" dirty="0" smtClean="0">
                <a:solidFill>
                  <a:srgbClr val="FAFD00"/>
                </a:solidFill>
                <a:latin typeface="Times New Roman" panose="02020603050405020304" pitchFamily="18" charset="0"/>
                <a:cs typeface="Times New Roman" panose="02020603050405020304" pitchFamily="18" charset="0"/>
              </a:rPr>
              <a:t>of</a:t>
            </a:r>
            <a:r>
              <a:rPr lang="en-US" altLang="zh-CN" sz="3995" dirty="0" smtClean="0">
                <a:latin typeface="Times New Roman" panose="02020603050405020304" pitchFamily="18" charset="0"/>
                <a:cs typeface="Times New Roman" panose="02020603050405020304" pitchFamily="18" charset="0"/>
              </a:rPr>
              <a:t> </a:t>
            </a:r>
            <a:r>
              <a:rPr lang="en-US" altLang="zh-CN" sz="3995" b="1" dirty="0" smtClean="0">
                <a:solidFill>
                  <a:srgbClr val="FAFD00"/>
                </a:solidFill>
                <a:latin typeface="Times New Roman" panose="02020603050405020304" pitchFamily="18" charset="0"/>
                <a:cs typeface="Times New Roman" panose="02020603050405020304" pitchFamily="18" charset="0"/>
              </a:rPr>
              <a:t>Entrepreneurship</a:t>
            </a:r>
            <a:endParaRPr lang="en-US" altLang="zh-CN" sz="3995" b="1" dirty="0" smtClean="0">
              <a:solidFill>
                <a:srgbClr val="FAFD00"/>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200"/>
              </a:lnSpc>
              <a:tabLst>
                <a:tab pos="1384300" algn="l"/>
                <a:tab pos="3238500" algn="l"/>
                <a:tab pos="60452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Process</a:t>
            </a:r>
            <a:endParaRPr lang="en-US" altLang="zh-CN" sz="1800" dirty="0" smtClean="0">
              <a:solidFill>
                <a:srgbClr val="00003A"/>
              </a:solidFill>
              <a:latin typeface="Times New Roman" panose="02020603050405020304" pitchFamily="18" charset="0"/>
              <a:cs typeface="Times New Roman" panose="02020603050405020304" pitchFamily="18" charset="0"/>
            </a:endParaRPr>
          </a:p>
          <a:p>
            <a:pPr>
              <a:lnSpc>
                <a:spcPts val="1000"/>
              </a:lnSpc>
            </a:pPr>
            <a:endParaRPr lang="en-US" altLang="zh-CN" dirty="0" smtClean="0"/>
          </a:p>
          <a:p>
            <a:pPr>
              <a:lnSpc>
                <a:spcPts val="2000"/>
              </a:lnSpc>
              <a:tabLst>
                <a:tab pos="1384300" algn="l"/>
                <a:tab pos="3238500" algn="l"/>
                <a:tab pos="6045200" algn="l"/>
              </a:tabLst>
            </a:pPr>
            <a:r>
              <a:rPr lang="en-US" altLang="zh-CN" dirty="0" smtClean="0"/>
              <a:t>			</a:t>
            </a:r>
            <a:r>
              <a:rPr lang="en-US" altLang="zh-CN" sz="1800" dirty="0" smtClean="0">
                <a:solidFill>
                  <a:srgbClr val="00003A"/>
                </a:solidFill>
                <a:latin typeface="Times New Roman" panose="02020603050405020304" pitchFamily="18" charset="0"/>
                <a:cs typeface="Times New Roman" panose="02020603050405020304" pitchFamily="18" charset="0"/>
              </a:rPr>
              <a:t>The</a:t>
            </a:r>
            <a:endParaRPr lang="en-US" altLang="zh-CN" sz="1800" dirty="0" smtClean="0">
              <a:solidFill>
                <a:srgbClr val="00003A"/>
              </a:solidFill>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0</TotalTime>
  <Words>9535</Words>
  <Application>WPS Presentation</Application>
  <PresentationFormat>On-screen Show (4:3)</PresentationFormat>
  <Paragraphs>498</Paragraphs>
  <Slides>37</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53" baseType="lpstr">
      <vt:lpstr>Arial</vt:lpstr>
      <vt:lpstr>SimSun</vt:lpstr>
      <vt:lpstr>Wingdings</vt:lpstr>
      <vt:lpstr>Wingdings 2</vt:lpstr>
      <vt:lpstr>Wingdings</vt:lpstr>
      <vt:lpstr>Times New Roman</vt:lpstr>
      <vt:lpstr>Wingdings</vt:lpstr>
      <vt:lpstr>Georgia</vt:lpstr>
      <vt:lpstr>Microsoft YaHei</vt:lpstr>
      <vt:lpstr>Arial Unicode MS</vt:lpstr>
      <vt:lpstr>Calibri</vt:lpstr>
      <vt:lpstr>方正舒体</vt:lpstr>
      <vt:lpstr>Segoe Print</vt:lpstr>
      <vt:lpstr>Civic</vt:lpstr>
      <vt:lpstr>MSPhotoEd.3</vt:lpstr>
      <vt:lpstr>MSPhotoEd.3</vt:lpstr>
      <vt:lpstr>PowerPoint 演示文稿</vt:lpstr>
      <vt:lpstr>PowerPoint 演示文稿</vt:lpstr>
      <vt:lpstr>What is an Entrepreneur?</vt:lpstr>
      <vt:lpstr>What is Entrepreneurship ?</vt:lpstr>
      <vt:lpstr>PowerPoint 演示文稿</vt:lpstr>
      <vt:lpstr>PowerPoint 演示文稿</vt:lpstr>
      <vt:lpstr>Characteristics of Entrepreneurs</vt:lpstr>
      <vt:lpstr>The “Type E” Personality</vt:lpstr>
      <vt:lpstr>PowerPoint 演示文稿</vt:lpstr>
      <vt:lpstr>PowerPoint 演示文稿</vt:lpstr>
      <vt:lpstr>What is the Entrepreneurial process?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the Cultural Diversity of Entrepreneurship</vt:lpstr>
      <vt:lpstr>Reasons why many small businesses fail.</vt:lpstr>
      <vt:lpstr>PowerPoint 演示文稿</vt:lpstr>
      <vt:lpstr>PowerPoint 演示文稿</vt:lpstr>
      <vt:lpstr>PowerPoint 演示文稿</vt:lpstr>
      <vt:lpstr>PowerPoint 演示文稿</vt:lpstr>
      <vt:lpstr>PowerPoint 演示文稿</vt:lpstr>
      <vt:lpstr>Benefits of Small Business Ownership </vt:lpstr>
      <vt:lpstr>Drawbacks of Small Business Ownership</vt:lpstr>
      <vt:lpstr>PowerPoint 演示文稿</vt:lpstr>
      <vt:lpstr>PowerPoint 演示文稿</vt:lpstr>
      <vt:lpstr>PowerPoint 演示文稿</vt:lpstr>
      <vt:lpstr>PowerPoint 演示文稿</vt:lpstr>
      <vt:lpstr>How does one start  a new venture?</vt:lpstr>
      <vt:lpstr>How does one start  a new venture?</vt:lpstr>
      <vt:lpstr>Stages in the life cycle of an entrepreneurial firm.</vt:lpstr>
      <vt:lpstr>ASSIGNMENT  :  “ CASE STUDY”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Banskota Dipendra</cp:lastModifiedBy>
  <cp:revision>13</cp:revision>
  <dcterms:created xsi:type="dcterms:W3CDTF">2006-08-16T00:00:00Z</dcterms:created>
  <dcterms:modified xsi:type="dcterms:W3CDTF">2019-12-26T23:35:53Z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